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8" r:id="rId2"/>
    <p:sldId id="257" r:id="rId3"/>
    <p:sldId id="276" r:id="rId4"/>
    <p:sldId id="267" r:id="rId5"/>
    <p:sldId id="266" r:id="rId6"/>
    <p:sldId id="268" r:id="rId7"/>
    <p:sldId id="277" r:id="rId8"/>
    <p:sldId id="263" r:id="rId9"/>
    <p:sldId id="259" r:id="rId10"/>
    <p:sldId id="272" r:id="rId11"/>
    <p:sldId id="275" r:id="rId12"/>
    <p:sldId id="274" r:id="rId13"/>
    <p:sldId id="278" r:id="rId14"/>
    <p:sldId id="260" r:id="rId15"/>
    <p:sldId id="265" r:id="rId16"/>
  </p:sldIdLst>
  <p:sldSz cx="9144000" cy="6858000" type="screen4x3"/>
  <p:notesSz cx="6858000" cy="968692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51">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5EAF"/>
    <a:srgbClr val="016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94" autoAdjust="0"/>
    <p:restoredTop sz="62657" autoAdjust="0"/>
  </p:normalViewPr>
  <p:slideViewPr>
    <p:cSldViewPr>
      <p:cViewPr varScale="1">
        <p:scale>
          <a:sx n="46" d="100"/>
          <a:sy n="46" d="100"/>
        </p:scale>
        <p:origin x="2016" y="60"/>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3936" y="-108"/>
      </p:cViewPr>
      <p:guideLst>
        <p:guide orient="horz" pos="3051"/>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84346"/>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84613" y="0"/>
            <a:ext cx="2971800" cy="484346"/>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83F7C47-29F8-4BCE-8548-C179E4959861}" type="datetimeFigureOut">
              <a:rPr lang="en-GB"/>
              <a:pPr>
                <a:defRPr/>
              </a:pPr>
              <a:t>26/06/2013</a:t>
            </a:fld>
            <a:endParaRPr lang="en-GB" dirty="0"/>
          </a:p>
        </p:txBody>
      </p:sp>
      <p:sp>
        <p:nvSpPr>
          <p:cNvPr id="4" name="Slide Image Placeholder 3"/>
          <p:cNvSpPr>
            <a:spLocks noGrp="1" noRot="1" noChangeAspect="1"/>
          </p:cNvSpPr>
          <p:nvPr>
            <p:ph type="sldImg" idx="2"/>
          </p:nvPr>
        </p:nvSpPr>
        <p:spPr>
          <a:xfrm>
            <a:off x="1008063" y="727075"/>
            <a:ext cx="4841875" cy="3632200"/>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85800" y="4601290"/>
            <a:ext cx="5486400" cy="435911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200898"/>
            <a:ext cx="2971800" cy="484346"/>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84613" y="9200898"/>
            <a:ext cx="2971800" cy="484346"/>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74BEC68D-E1C3-4334-90EA-4E2557336243}" type="slidenum">
              <a:rPr lang="en-GB"/>
              <a:pPr>
                <a:defRPr/>
              </a:pPr>
              <a:t>‹#›</a:t>
            </a:fld>
            <a:endParaRPr lang="en-GB" dirty="0"/>
          </a:p>
        </p:txBody>
      </p:sp>
    </p:spTree>
    <p:extLst>
      <p:ext uri="{BB962C8B-B14F-4D97-AF65-F5344CB8AC3E}">
        <p14:creationId xmlns:p14="http://schemas.microsoft.com/office/powerpoint/2010/main" val="1801954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371F34-881B-4A66-BC35-B14DE6D16687}" type="slidenum">
              <a:rPr lang="en-GB" smtClean="0"/>
              <a:pPr fontAlgn="base">
                <a:spcBef>
                  <a:spcPct val="0"/>
                </a:spcBef>
                <a:spcAft>
                  <a:spcPct val="0"/>
                </a:spcAft>
                <a:defRPr/>
              </a:pPr>
              <a:t>1</a:t>
            </a:fld>
            <a:endParaRPr lang="en-GB" dirty="0" smtClean="0"/>
          </a:p>
        </p:txBody>
      </p:sp>
    </p:spTree>
    <p:extLst>
      <p:ext uri="{BB962C8B-B14F-4D97-AF65-F5344CB8AC3E}">
        <p14:creationId xmlns:p14="http://schemas.microsoft.com/office/powerpoint/2010/main" val="5289323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b="1" dirty="0" smtClean="0"/>
              <a:t>Odds ratio: </a:t>
            </a:r>
            <a:r>
              <a:rPr lang="en-GB" dirty="0" smtClean="0"/>
              <a:t>above</a:t>
            </a:r>
            <a:r>
              <a:rPr lang="en-GB" baseline="0" dirty="0" smtClean="0"/>
              <a:t> 1 indicates that for this group, the odds of quitting successfully are higher than for the comparison/reference group. If the Confidence Interval does not include 1, we are fairly confident that this difference is real. </a:t>
            </a:r>
            <a:endParaRPr lang="en-GB" dirty="0" smtClean="0"/>
          </a:p>
          <a:p>
            <a:pPr eaLnBrk="1" hangingPunct="1">
              <a:spcBef>
                <a:spcPct val="0"/>
              </a:spcBef>
            </a:pPr>
            <a:endParaRPr lang="en-GB" dirty="0" smtClean="0"/>
          </a:p>
          <a:p>
            <a:pPr eaLnBrk="1" hangingPunct="1">
              <a:spcBef>
                <a:spcPct val="0"/>
              </a:spcBef>
            </a:pPr>
            <a:r>
              <a:rPr lang="en-GB" b="1" dirty="0" smtClean="0"/>
              <a:t>Main result</a:t>
            </a:r>
            <a:r>
              <a:rPr lang="en-GB" dirty="0" smtClean="0"/>
              <a:t>: Single NRT shows no benefit over no medication, but Combination NRT clear benefit. </a:t>
            </a:r>
          </a:p>
          <a:p>
            <a:pPr eaLnBrk="1" hangingPunct="1">
              <a:spcBef>
                <a:spcPct val="0"/>
              </a:spcBef>
            </a:pPr>
            <a:endParaRPr lang="en-GB" dirty="0" smtClean="0"/>
          </a:p>
          <a:p>
            <a:pPr eaLnBrk="1" hangingPunct="1">
              <a:spcBef>
                <a:spcPct val="0"/>
              </a:spcBef>
            </a:pPr>
            <a:r>
              <a:rPr lang="en-GB" dirty="0" smtClean="0"/>
              <a:t>Also interesting: </a:t>
            </a:r>
            <a:r>
              <a:rPr lang="en-GB" b="1" dirty="0" smtClean="0"/>
              <a:t>Home visit not sig different from specialist clinics, same type of practitioner</a:t>
            </a:r>
            <a:r>
              <a:rPr lang="en-GB" dirty="0" smtClean="0"/>
              <a:t>. </a:t>
            </a:r>
            <a:r>
              <a:rPr lang="en-GB" b="1" dirty="0" smtClean="0"/>
              <a:t>Primary care really poor</a:t>
            </a:r>
            <a:r>
              <a:rPr lang="en-GB" dirty="0" smtClean="0"/>
              <a:t>. </a:t>
            </a:r>
          </a:p>
          <a:p>
            <a:pPr eaLnBrk="1" hangingPunct="1">
              <a:spcBef>
                <a:spcPct val="0"/>
              </a:spcBef>
            </a:pPr>
            <a:r>
              <a:rPr lang="en-GB" dirty="0" smtClean="0"/>
              <a:t>Usually, groups more effective than 1-1, not the case for pregnant women. </a:t>
            </a:r>
          </a:p>
          <a:p>
            <a:pPr eaLnBrk="1" hangingPunct="1">
              <a:spcBef>
                <a:spcPct val="0"/>
              </a:spcBef>
            </a:pPr>
            <a:r>
              <a:rPr lang="en-GB" dirty="0" smtClean="0"/>
              <a:t>And quitting becomes </a:t>
            </a:r>
            <a:r>
              <a:rPr lang="en-GB" b="1" dirty="0" smtClean="0"/>
              <a:t>less likely the closer it gets to the due date</a:t>
            </a:r>
            <a:r>
              <a:rPr lang="en-GB" dirty="0" smtClean="0"/>
              <a:t>. So should get support to them early, or hardest cases left. </a:t>
            </a:r>
          </a:p>
          <a:p>
            <a:pPr eaLnBrk="1" hangingPunct="1">
              <a:spcBef>
                <a:spcPct val="0"/>
              </a:spcBef>
            </a:pPr>
            <a:endParaRPr lang="en-GB" dirty="0" smtClean="0"/>
          </a:p>
          <a:p>
            <a:pPr eaLnBrk="1" hangingPunct="1">
              <a:spcBef>
                <a:spcPct val="0"/>
              </a:spcBef>
            </a:pPr>
            <a:r>
              <a:rPr lang="en-GB" dirty="0" smtClean="0"/>
              <a:t>Two-level model with 3,880 individual cases as level 1 and 44 services as level 2. Effect of single NRT and dual form NRT allowed to vary across services.</a:t>
            </a:r>
          </a:p>
          <a:p>
            <a:pPr eaLnBrk="1" hangingPunct="1">
              <a:spcBef>
                <a:spcPct val="0"/>
              </a:spcBef>
            </a:pPr>
            <a:r>
              <a:rPr lang="en-GB" dirty="0" smtClean="0"/>
              <a:t>Adjusted for: </a:t>
            </a:r>
          </a:p>
          <a:p>
            <a:pPr eaLnBrk="1" hangingPunct="1">
              <a:spcBef>
                <a:spcPct val="0"/>
              </a:spcBef>
            </a:pPr>
            <a:r>
              <a:rPr lang="en-GB" dirty="0" smtClean="0"/>
              <a:t>Ethnicity: other or unknown compared with white: OR=0.86, 95% CI: 0.66 to 1.13, p=0.281</a:t>
            </a:r>
          </a:p>
          <a:p>
            <a:pPr eaLnBrk="1" hangingPunct="1">
              <a:spcBef>
                <a:spcPct val="0"/>
              </a:spcBef>
            </a:pPr>
            <a:r>
              <a:rPr lang="en-GB" dirty="0" smtClean="0"/>
              <a:t>Age (per year increase): OR=1.02, 95% CI: 1.00 to 1.03, p=0.016</a:t>
            </a:r>
          </a:p>
          <a:p>
            <a:pPr eaLnBrk="1" hangingPunct="1">
              <a:spcBef>
                <a:spcPct val="0"/>
              </a:spcBef>
            </a:pPr>
            <a:r>
              <a:rPr lang="en-GB" dirty="0" smtClean="0"/>
              <a:t>Occupational grade (compared with in employment): not in employment: OR=0.68, 95% CI: 0.58 to 0.81, p&lt;0.001; full-time student: OR=0.61, 95% CI: 0.42 to 0.90, p=0.013; unable to code: OR=0.60, 95% CI: 0.46 to 0.79, p&lt;0.001.</a:t>
            </a:r>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E65D1F2-B82D-4630-8664-952E41956902}" type="slidenum">
              <a:rPr lang="en-GB" smtClean="0"/>
              <a:pPr fontAlgn="base">
                <a:spcBef>
                  <a:spcPct val="0"/>
                </a:spcBef>
                <a:spcAft>
                  <a:spcPct val="0"/>
                </a:spcAft>
                <a:defRPr/>
              </a:pPr>
              <a:t>10</a:t>
            </a:fld>
            <a:endParaRPr lang="en-GB" smtClean="0"/>
          </a:p>
        </p:txBody>
      </p:sp>
    </p:spTree>
    <p:extLst>
      <p:ext uri="{BB962C8B-B14F-4D97-AF65-F5344CB8AC3E}">
        <p14:creationId xmlns:p14="http://schemas.microsoft.com/office/powerpoint/2010/main" val="1848658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dirty="0" smtClean="0"/>
              <a:t>Results of sensitivity: </a:t>
            </a:r>
          </a:p>
          <a:p>
            <a:pPr eaLnBrk="1" hangingPunct="1">
              <a:spcBef>
                <a:spcPct val="0"/>
              </a:spcBef>
            </a:pPr>
            <a:r>
              <a:rPr lang="en-GB" dirty="0" smtClean="0"/>
              <a:t>If we exclude months pregnant as predictor, can use a bigger sample.</a:t>
            </a:r>
            <a:r>
              <a:rPr lang="en-GB" baseline="0" dirty="0" smtClean="0"/>
              <a:t> </a:t>
            </a:r>
            <a:endParaRPr lang="en-GB" dirty="0" smtClean="0"/>
          </a:p>
          <a:p>
            <a:pPr eaLnBrk="1" hangingPunct="1">
              <a:spcBef>
                <a:spcPct val="0"/>
              </a:spcBef>
            </a:pPr>
            <a:r>
              <a:rPr lang="en-GB" dirty="0" smtClean="0"/>
              <a:t>When using only those with a known outcome, smaller sample. </a:t>
            </a:r>
          </a:p>
          <a:p>
            <a:pPr eaLnBrk="1" hangingPunct="1">
              <a:spcBef>
                <a:spcPct val="0"/>
              </a:spcBef>
            </a:pPr>
            <a:r>
              <a:rPr lang="en-GB" dirty="0" smtClean="0"/>
              <a:t>Encouragingly, the result remains the same</a:t>
            </a:r>
          </a:p>
          <a:p>
            <a:pPr eaLnBrk="1" hangingPunct="1">
              <a:spcBef>
                <a:spcPct val="0"/>
              </a:spcBef>
            </a:pPr>
            <a:endParaRPr lang="en-GB" dirty="0" smtClean="0"/>
          </a:p>
          <a:p>
            <a:pPr eaLnBrk="1" hangingPunct="1">
              <a:spcBef>
                <a:spcPct val="0"/>
              </a:spcBef>
            </a:pPr>
            <a:r>
              <a:rPr lang="en-GB" b="1" dirty="0" smtClean="0"/>
              <a:t>Dependence</a:t>
            </a:r>
            <a:r>
              <a:rPr lang="en-GB" dirty="0" smtClean="0"/>
              <a:t> differed significantly, those using </a:t>
            </a:r>
            <a:r>
              <a:rPr lang="en-GB" b="1" dirty="0" smtClean="0"/>
              <a:t>combination significantly more dependent </a:t>
            </a:r>
            <a:r>
              <a:rPr lang="en-GB" dirty="0" smtClean="0"/>
              <a:t>than those without medication or single NRT. </a:t>
            </a:r>
          </a:p>
          <a:p>
            <a:pPr eaLnBrk="1" hangingPunct="1">
              <a:spcBef>
                <a:spcPct val="0"/>
              </a:spcBef>
            </a:pPr>
            <a:r>
              <a:rPr lang="en-GB" dirty="0" smtClean="0"/>
              <a:t>HSI can range from 0 to 6, with</a:t>
            </a:r>
            <a:r>
              <a:rPr lang="en-GB" baseline="0" dirty="0" smtClean="0"/>
              <a:t> </a:t>
            </a:r>
            <a:r>
              <a:rPr lang="en-GB" b="1" baseline="0" dirty="0" smtClean="0"/>
              <a:t>higher values indicating higher dependence</a:t>
            </a:r>
            <a:r>
              <a:rPr lang="en-GB" baseline="0" dirty="0" smtClean="0"/>
              <a:t>.</a:t>
            </a:r>
            <a:endParaRPr lang="en-GB" dirty="0" smtClean="0"/>
          </a:p>
          <a:p>
            <a:pPr eaLnBrk="1" hangingPunct="1">
              <a:spcBef>
                <a:spcPct val="0"/>
              </a:spcBef>
            </a:pPr>
            <a:r>
              <a:rPr lang="en-GB" dirty="0" smtClean="0"/>
              <a:t>Higher dependence </a:t>
            </a:r>
            <a:r>
              <a:rPr lang="en-GB" b="1" dirty="0" smtClean="0"/>
              <a:t>makes quitting more difficult</a:t>
            </a:r>
            <a:r>
              <a:rPr lang="en-GB" dirty="0" smtClean="0"/>
              <a:t>,</a:t>
            </a:r>
          </a:p>
          <a:p>
            <a:pPr eaLnBrk="1" hangingPunct="1">
              <a:spcBef>
                <a:spcPct val="0"/>
              </a:spcBef>
            </a:pPr>
            <a:r>
              <a:rPr lang="en-GB" b="1" dirty="0" smtClean="0"/>
              <a:t>So if it had been available for all patients and shown the same association, </a:t>
            </a:r>
            <a:r>
              <a:rPr lang="en-GB" b="1" dirty="0" smtClean="0"/>
              <a:t>this means that</a:t>
            </a:r>
            <a:r>
              <a:rPr lang="en-GB" b="1" baseline="0" dirty="0" smtClean="0"/>
              <a:t> the difference between </a:t>
            </a:r>
            <a:r>
              <a:rPr lang="en-GB" b="1" dirty="0" smtClean="0"/>
              <a:t>combination NRT</a:t>
            </a:r>
            <a:r>
              <a:rPr lang="en-GB" b="1" baseline="0" dirty="0" smtClean="0"/>
              <a:t> and the other options in terms of quit rates would have been </a:t>
            </a:r>
            <a:r>
              <a:rPr lang="en-GB" b="1" baseline="0" smtClean="0"/>
              <a:t>even bigger. </a:t>
            </a:r>
            <a:endParaRPr lang="en-GB" b="1" dirty="0" smtClean="0"/>
          </a:p>
          <a:p>
            <a:pPr rtl="0" eaLnBrk="1" fontAlgn="ctr" latinLnBrk="0" hangingPunct="1"/>
            <a:r>
              <a:rPr lang="en-GB" sz="1200" b="1" i="0" u="none" strike="noStrike" kern="1200" dirty="0" smtClean="0">
                <a:solidFill>
                  <a:schemeClr val="tx1"/>
                </a:solidFill>
                <a:latin typeface="+mn-lt"/>
                <a:ea typeface="+mn-ea"/>
                <a:cs typeface="+mn-cs"/>
              </a:rPr>
              <a:t> </a:t>
            </a:r>
            <a:r>
              <a:rPr lang="en-GB" sz="1200" b="0" i="0" u="none" strike="noStrike" kern="1200" dirty="0" smtClean="0">
                <a:solidFill>
                  <a:schemeClr val="tx1"/>
                </a:solidFill>
                <a:latin typeface="+mn-lt"/>
                <a:ea typeface="+mn-ea"/>
                <a:cs typeface="+mn-cs"/>
              </a:rPr>
              <a:t>n=1,127</a:t>
            </a:r>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73323F5-0660-4AE2-B0A1-A9BAC021E2F7}" type="slidenum">
              <a:rPr lang="en-GB" smtClean="0"/>
              <a:pPr fontAlgn="base">
                <a:spcBef>
                  <a:spcPct val="0"/>
                </a:spcBef>
                <a:spcAft>
                  <a:spcPct val="0"/>
                </a:spcAft>
                <a:defRPr/>
              </a:pPr>
              <a:t>11</a:t>
            </a:fld>
            <a:endParaRPr lang="en-GB" smtClean="0"/>
          </a:p>
        </p:txBody>
      </p:sp>
    </p:spTree>
    <p:extLst>
      <p:ext uri="{BB962C8B-B14F-4D97-AF65-F5344CB8AC3E}">
        <p14:creationId xmlns:p14="http://schemas.microsoft.com/office/powerpoint/2010/main" val="2590560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normAutofit/>
          </a:bodyPr>
          <a:lstStyle/>
          <a:p>
            <a:pPr eaLnBrk="1" hangingPunct="1">
              <a:spcBef>
                <a:spcPct val="0"/>
              </a:spcBef>
            </a:pPr>
            <a:r>
              <a:rPr lang="en-US" dirty="0" err="1" smtClean="0"/>
              <a:t>Combi</a:t>
            </a:r>
            <a:r>
              <a:rPr lang="en-US" dirty="0" smtClean="0"/>
              <a:t> NRT associated with higher success rates</a:t>
            </a:r>
          </a:p>
          <a:p>
            <a:pPr eaLnBrk="1" hangingPunct="1">
              <a:spcBef>
                <a:spcPct val="0"/>
              </a:spcBef>
            </a:pPr>
            <a:r>
              <a:rPr lang="en-US" dirty="0" smtClean="0"/>
              <a:t>Not explained by differences in intervention characteristics or client demographics, incl. dependence</a:t>
            </a:r>
          </a:p>
          <a:p>
            <a:pPr marL="0" marR="0" indent="0" algn="l" defTabSz="914400" rtl="0" eaLnBrk="1" fontAlgn="base" latinLnBrk="0" hangingPunct="1">
              <a:lnSpc>
                <a:spcPct val="100000"/>
              </a:lnSpc>
              <a:spcBef>
                <a:spcPct val="0"/>
              </a:spcBef>
              <a:spcAft>
                <a:spcPct val="0"/>
              </a:spcAft>
              <a:buClrTx/>
              <a:buSzTx/>
              <a:buFontTx/>
              <a:buNone/>
              <a:tabLst/>
              <a:defRPr/>
            </a:pPr>
            <a:r>
              <a:rPr lang="en-GB" sz="1200" kern="1200" baseline="0" dirty="0" smtClean="0">
                <a:solidFill>
                  <a:schemeClr val="tx1"/>
                </a:solidFill>
                <a:latin typeface="+mn-lt"/>
                <a:ea typeface="+mn-ea"/>
                <a:cs typeface="+mn-cs"/>
              </a:rPr>
              <a:t>The </a:t>
            </a:r>
            <a:r>
              <a:rPr lang="en-GB" sz="1200" b="1" kern="1200" baseline="0" dirty="0" smtClean="0">
                <a:solidFill>
                  <a:schemeClr val="tx1"/>
                </a:solidFill>
                <a:latin typeface="+mn-lt"/>
                <a:ea typeface="+mn-ea"/>
                <a:cs typeface="+mn-cs"/>
              </a:rPr>
              <a:t>benefit </a:t>
            </a:r>
            <a:r>
              <a:rPr lang="en-GB" sz="1200" kern="1200" baseline="0" dirty="0" smtClean="0">
                <a:solidFill>
                  <a:schemeClr val="tx1"/>
                </a:solidFill>
                <a:latin typeface="+mn-lt"/>
                <a:ea typeface="+mn-ea"/>
                <a:cs typeface="+mn-cs"/>
              </a:rPr>
              <a:t>for combination NRT </a:t>
            </a:r>
            <a:r>
              <a:rPr lang="en-GB" sz="1200" b="1" kern="1200" baseline="0" dirty="0" smtClean="0">
                <a:solidFill>
                  <a:schemeClr val="tx1"/>
                </a:solidFill>
                <a:latin typeface="+mn-lt"/>
                <a:ea typeface="+mn-ea"/>
                <a:cs typeface="+mn-cs"/>
              </a:rPr>
              <a:t>remained after adjustmen</a:t>
            </a:r>
            <a:r>
              <a:rPr lang="en-GB" sz="1200" kern="1200" baseline="0" dirty="0" smtClean="0">
                <a:solidFill>
                  <a:schemeClr val="tx1"/>
                </a:solidFill>
                <a:latin typeface="+mn-lt"/>
                <a:ea typeface="+mn-ea"/>
                <a:cs typeface="+mn-cs"/>
              </a:rPr>
              <a:t>t for demographics and intervention characteristics. This is </a:t>
            </a:r>
            <a:r>
              <a:rPr lang="en-GB" sz="1200" b="1" kern="1200" baseline="0" dirty="0" smtClean="0">
                <a:solidFill>
                  <a:schemeClr val="tx1"/>
                </a:solidFill>
                <a:latin typeface="+mn-lt"/>
                <a:ea typeface="+mn-ea"/>
                <a:cs typeface="+mn-cs"/>
              </a:rPr>
              <a:t>particularly interesting </a:t>
            </a:r>
            <a:r>
              <a:rPr lang="en-GB" sz="1200" kern="1200" baseline="0" dirty="0" smtClean="0">
                <a:solidFill>
                  <a:schemeClr val="tx1"/>
                </a:solidFill>
                <a:latin typeface="+mn-lt"/>
                <a:ea typeface="+mn-ea"/>
                <a:cs typeface="+mn-cs"/>
              </a:rPr>
              <a:t>as the group receiving combination NRT was </a:t>
            </a:r>
            <a:r>
              <a:rPr lang="en-GB" sz="1200" b="1" kern="1200" baseline="0" dirty="0" smtClean="0">
                <a:solidFill>
                  <a:schemeClr val="tx1"/>
                </a:solidFill>
                <a:latin typeface="+mn-lt"/>
                <a:ea typeface="+mn-ea"/>
                <a:cs typeface="+mn-cs"/>
              </a:rPr>
              <a:t>further </a:t>
            </a:r>
            <a:r>
              <a:rPr lang="en-GB" sz="1200" b="1" kern="1200" baseline="0" dirty="0" smtClean="0">
                <a:solidFill>
                  <a:schemeClr val="tx1"/>
                </a:solidFill>
                <a:latin typeface="+mn-lt"/>
                <a:ea typeface="+mn-ea"/>
                <a:cs typeface="+mn-cs"/>
              </a:rPr>
              <a:t>along </a:t>
            </a:r>
            <a:r>
              <a:rPr lang="en-GB" sz="1200" kern="1200" baseline="0" dirty="0" smtClean="0">
                <a:solidFill>
                  <a:schemeClr val="tx1"/>
                </a:solidFill>
                <a:latin typeface="+mn-lt"/>
                <a:ea typeface="+mn-ea"/>
                <a:cs typeface="+mn-cs"/>
              </a:rPr>
              <a:t>in their pregnancy than those receiving no medication and the available data also suggest a </a:t>
            </a:r>
            <a:r>
              <a:rPr lang="en-GB" sz="1200" b="1" kern="1200" baseline="0" dirty="0" smtClean="0">
                <a:solidFill>
                  <a:schemeClr val="tx1"/>
                </a:solidFill>
                <a:latin typeface="+mn-lt"/>
                <a:ea typeface="+mn-ea"/>
                <a:cs typeface="+mn-cs"/>
              </a:rPr>
              <a:t>higher level of dependence</a:t>
            </a:r>
            <a:r>
              <a:rPr lang="en-GB" sz="1200" kern="1200" baseline="0" dirty="0" smtClean="0">
                <a:solidFill>
                  <a:schemeClr val="tx1"/>
                </a:solidFill>
                <a:latin typeface="+mn-lt"/>
                <a:ea typeface="+mn-ea"/>
                <a:cs typeface="+mn-cs"/>
              </a:rPr>
              <a:t>, i.e. those on combination NRT had characteristics that were </a:t>
            </a:r>
            <a:r>
              <a:rPr lang="en-GB" sz="1200" b="1" kern="1200" baseline="0" dirty="0" smtClean="0">
                <a:solidFill>
                  <a:schemeClr val="tx1"/>
                </a:solidFill>
                <a:latin typeface="+mn-lt"/>
                <a:ea typeface="+mn-ea"/>
                <a:cs typeface="+mn-cs"/>
              </a:rPr>
              <a:t>associated with less successful quit attempts </a:t>
            </a:r>
            <a:r>
              <a:rPr lang="en-GB" sz="1200" kern="1200" baseline="0" dirty="0" smtClean="0">
                <a:solidFill>
                  <a:schemeClr val="tx1"/>
                </a:solidFill>
                <a:latin typeface="+mn-lt"/>
                <a:ea typeface="+mn-ea"/>
                <a:cs typeface="+mn-cs"/>
              </a:rPr>
              <a:t>here and in previous research</a:t>
            </a:r>
            <a:endParaRPr lang="en-US" dirty="0" smtClean="0"/>
          </a:p>
          <a:p>
            <a:pPr eaLnBrk="1" hangingPunct="1">
              <a:spcBef>
                <a:spcPct val="0"/>
              </a:spcBef>
            </a:pPr>
            <a:endParaRPr lang="en-US" dirty="0" smtClean="0"/>
          </a:p>
          <a:p>
            <a:pPr eaLnBrk="1" hangingPunct="1">
              <a:spcBef>
                <a:spcPct val="0"/>
              </a:spcBef>
            </a:pPr>
            <a:r>
              <a:rPr lang="en-US" dirty="0" smtClean="0"/>
              <a:t>Support in primary care associated with lower success rates, as were attempts in later stages of pregnancy, suggests that women </a:t>
            </a:r>
            <a:r>
              <a:rPr lang="en-US" b="1" dirty="0" smtClean="0"/>
              <a:t>should be supported as early as possible by trained specialists</a:t>
            </a:r>
            <a:r>
              <a:rPr lang="en-US" dirty="0" smtClean="0"/>
              <a:t>. </a:t>
            </a:r>
          </a:p>
          <a:p>
            <a:pPr eaLnBrk="1" hangingPunct="1">
              <a:spcBef>
                <a:spcPct val="0"/>
              </a:spcBef>
            </a:pPr>
            <a:endParaRPr lang="en-US" dirty="0" smtClean="0"/>
          </a:p>
          <a:p>
            <a:pPr eaLnBrk="1" hangingPunct="1">
              <a:spcBef>
                <a:spcPct val="0"/>
              </a:spcBef>
            </a:pPr>
            <a:r>
              <a:rPr lang="en-US" dirty="0" smtClean="0"/>
              <a:t>A</a:t>
            </a:r>
            <a:r>
              <a:rPr lang="en-US" baseline="0" dirty="0" smtClean="0"/>
              <a:t> </a:t>
            </a:r>
            <a:r>
              <a:rPr lang="en-US" b="1" baseline="0" dirty="0" smtClean="0"/>
              <a:t>main limitation </a:t>
            </a:r>
            <a:r>
              <a:rPr lang="en-US" baseline="0" dirty="0" smtClean="0"/>
              <a:t>of this study is that it </a:t>
            </a:r>
            <a:r>
              <a:rPr lang="en-US" b="1" baseline="0" dirty="0" smtClean="0"/>
              <a:t>is based on c</a:t>
            </a:r>
            <a:r>
              <a:rPr lang="en-US" b="1" dirty="0" smtClean="0"/>
              <a:t>orrelational observational data, but adjusted for key variables associated with outcome</a:t>
            </a:r>
          </a:p>
          <a:p>
            <a:pPr eaLnBrk="1" hangingPunct="1">
              <a:spcBef>
                <a:spcPct val="0"/>
              </a:spcBef>
            </a:pPr>
            <a:endParaRPr lang="en-US" dirty="0" smtClean="0"/>
          </a:p>
          <a:p>
            <a:pPr eaLnBrk="1" hangingPunct="1">
              <a:spcBef>
                <a:spcPct val="0"/>
              </a:spcBef>
            </a:pPr>
            <a:r>
              <a:rPr lang="en-US" dirty="0" smtClean="0"/>
              <a:t>These data suggest the need for a full-scale RCT of combination NRT in pregnancy</a:t>
            </a:r>
          </a:p>
          <a:p>
            <a:pPr eaLnBrk="1" hangingPunct="1">
              <a:spcBef>
                <a:spcPct val="0"/>
              </a:spcBef>
            </a:pPr>
            <a:endParaRPr lang="en-US" dirty="0" smtClean="0"/>
          </a:p>
          <a:p>
            <a:pPr eaLnBrk="1" hangingPunct="1">
              <a:spcBef>
                <a:spcPct val="0"/>
              </a:spcBef>
            </a:pPr>
            <a:r>
              <a:rPr lang="en-GB" dirty="0" smtClean="0"/>
              <a:t>(</a:t>
            </a:r>
            <a:r>
              <a:rPr lang="en-GB" sz="1200" kern="1200" baseline="0" dirty="0" smtClean="0">
                <a:solidFill>
                  <a:schemeClr val="tx1"/>
                </a:solidFill>
                <a:latin typeface="+mn-lt"/>
                <a:ea typeface="+mn-ea"/>
                <a:cs typeface="+mn-cs"/>
              </a:rPr>
              <a:t>Partner smoking status was not recorded and this may influence outcomes (Schneider et al.,2010) but there is no reason to believe that this would be associated with choice of combination NRT) </a:t>
            </a:r>
          </a:p>
          <a:p>
            <a:pPr eaLnBrk="1" hangingPunct="1">
              <a:spcBef>
                <a:spcPct val="0"/>
              </a:spcBef>
            </a:pPr>
            <a:endParaRPr lang="en-US" dirty="0" smtClean="0"/>
          </a:p>
          <a:p>
            <a:pPr eaLnBrk="1" hangingPunct="1">
              <a:spcBef>
                <a:spcPct val="0"/>
              </a:spcBef>
            </a:pPr>
            <a:endParaRPr lang="en-US" dirty="0"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2536B8-E677-4832-AEC8-DD0CDD0093F1}" type="slidenum">
              <a:rPr lang="en-GB" smtClean="0"/>
              <a:pPr fontAlgn="base">
                <a:spcBef>
                  <a:spcPct val="0"/>
                </a:spcBef>
                <a:spcAft>
                  <a:spcPct val="0"/>
                </a:spcAft>
                <a:defRPr/>
              </a:pPr>
              <a:t>12</a:t>
            </a:fld>
            <a:endParaRPr lang="en-GB" smtClean="0"/>
          </a:p>
        </p:txBody>
      </p:sp>
    </p:spTree>
    <p:extLst>
      <p:ext uri="{BB962C8B-B14F-4D97-AF65-F5344CB8AC3E}">
        <p14:creationId xmlns:p14="http://schemas.microsoft.com/office/powerpoint/2010/main" val="39719424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This is the first large study on combination NRT in pregnancy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baseline="0" dirty="0" smtClean="0">
                <a:solidFill>
                  <a:schemeClr val="tx1"/>
                </a:solidFill>
                <a:latin typeface="+mn-lt"/>
                <a:ea typeface="+mn-ea"/>
                <a:cs typeface="+mn-cs"/>
              </a:rPr>
              <a:t>One common criticism or concern </a:t>
            </a:r>
            <a:r>
              <a:rPr lang="en-GB" sz="1200" kern="1200" baseline="0" dirty="0" smtClean="0">
                <a:solidFill>
                  <a:schemeClr val="tx1"/>
                </a:solidFill>
                <a:latin typeface="+mn-lt"/>
                <a:ea typeface="+mn-ea"/>
                <a:cs typeface="+mn-cs"/>
              </a:rPr>
              <a:t>is that it exposes foetus to higher levels of nicotine than single NRT or stopping all use of nicotine, but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Associated</a:t>
            </a:r>
            <a:r>
              <a:rPr lang="en-GB" sz="1200" baseline="0" dirty="0" smtClean="0"/>
              <a:t> with r</a:t>
            </a:r>
            <a:r>
              <a:rPr lang="en-GB" sz="1200" dirty="0" smtClean="0"/>
              <a:t>esumed</a:t>
            </a:r>
            <a:r>
              <a:rPr lang="en-GB" sz="1200" baseline="0" dirty="0" smtClean="0"/>
              <a:t> smoking which will be far more harmful, because NRT delivers..</a:t>
            </a:r>
            <a:endParaRPr lang="en-GB" sz="120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t>multitude of </a:t>
            </a:r>
            <a:endParaRPr lang="en-US" dirty="0" smtClean="0"/>
          </a:p>
          <a:p>
            <a:endParaRPr lang="en-GB"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baseline="0" dirty="0" smtClean="0">
                <a:solidFill>
                  <a:schemeClr val="tx1"/>
                </a:solidFill>
                <a:latin typeface="+mn-lt"/>
                <a:ea typeface="+mn-ea"/>
                <a:cs typeface="+mn-cs"/>
              </a:rPr>
              <a:t>Importantly, </a:t>
            </a:r>
            <a:r>
              <a:rPr lang="en-GB" sz="1200" b="1" kern="1200" baseline="0" dirty="0" smtClean="0">
                <a:solidFill>
                  <a:schemeClr val="tx1"/>
                </a:solidFill>
                <a:latin typeface="+mn-lt"/>
                <a:ea typeface="+mn-ea"/>
                <a:cs typeface="+mn-cs"/>
              </a:rPr>
              <a:t>medication is only one part of the quit attempt</a:t>
            </a:r>
            <a:r>
              <a:rPr lang="en-GB" sz="1200" kern="1200" baseline="0" dirty="0" smtClean="0">
                <a:solidFill>
                  <a:schemeClr val="tx1"/>
                </a:solidFill>
                <a:latin typeface="+mn-lt"/>
                <a:ea typeface="+mn-ea"/>
                <a:cs typeface="+mn-cs"/>
              </a:rPr>
              <a:t>. </a:t>
            </a:r>
            <a:r>
              <a:rPr lang="en-GB" sz="1200" b="1" kern="1200" baseline="0" dirty="0" smtClean="0">
                <a:solidFill>
                  <a:schemeClr val="tx1"/>
                </a:solidFill>
                <a:latin typeface="+mn-lt"/>
                <a:ea typeface="+mn-ea"/>
                <a:cs typeface="+mn-cs"/>
              </a:rPr>
              <a:t>Evidence-based behavioural support has been shown to increase pregnant smokers’ chances of stopping successfully </a:t>
            </a:r>
            <a:r>
              <a:rPr lang="en-GB" sz="1200" kern="1200" baseline="0" dirty="0" smtClean="0">
                <a:solidFill>
                  <a:schemeClr val="tx1"/>
                </a:solidFill>
                <a:latin typeface="+mn-lt"/>
                <a:ea typeface="+mn-ea"/>
                <a:cs typeface="+mn-cs"/>
              </a:rPr>
              <a:t>(Lumley et al., 2009). </a:t>
            </a:r>
            <a:r>
              <a:rPr lang="en-GB" sz="1200" b="1" kern="1200" baseline="0" dirty="0" smtClean="0">
                <a:solidFill>
                  <a:schemeClr val="tx1"/>
                </a:solidFill>
                <a:latin typeface="+mn-lt"/>
                <a:ea typeface="+mn-ea"/>
                <a:cs typeface="+mn-cs"/>
              </a:rPr>
              <a:t>Specific behaviour change techniques have been associated with effective support </a:t>
            </a:r>
            <a:r>
              <a:rPr lang="en-GB" sz="1200" b="0" kern="1200" baseline="0" dirty="0" smtClean="0">
                <a:solidFill>
                  <a:schemeClr val="tx1"/>
                </a:solidFill>
                <a:latin typeface="+mn-lt"/>
                <a:ea typeface="+mn-ea"/>
                <a:cs typeface="+mn-cs"/>
              </a:rPr>
              <a:t>(Lorencatto et al., 2012) </a:t>
            </a:r>
            <a:r>
              <a:rPr lang="en-GB" sz="1200" b="1" kern="1200" baseline="0" dirty="0" smtClean="0">
                <a:solidFill>
                  <a:schemeClr val="tx1"/>
                </a:solidFill>
                <a:latin typeface="+mn-lt"/>
                <a:ea typeface="+mn-ea"/>
                <a:cs typeface="+mn-cs"/>
              </a:rPr>
              <a:t>and should be delivered to all pregnant smokers attempting to stop regardless of the medication option chosen</a:t>
            </a:r>
            <a:r>
              <a:rPr lang="en-GB" sz="1200" b="1" kern="1200" baseline="0" dirty="0" smtClean="0">
                <a:solidFill>
                  <a:schemeClr val="tx1"/>
                </a:solidFill>
                <a:latin typeface="+mn-lt"/>
                <a:ea typeface="+mn-ea"/>
                <a:cs typeface="+mn-cs"/>
              </a:rPr>
              <a:t>.</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b="1" kern="1200" baseline="0" dirty="0" smtClean="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b="1" dirty="0" smtClean="0"/>
          </a:p>
          <a:p>
            <a:endParaRPr lang="en-GB" dirty="0"/>
          </a:p>
        </p:txBody>
      </p:sp>
      <p:sp>
        <p:nvSpPr>
          <p:cNvPr id="4" name="Slide Number Placeholder 3"/>
          <p:cNvSpPr>
            <a:spLocks noGrp="1"/>
          </p:cNvSpPr>
          <p:nvPr>
            <p:ph type="sldNum" sz="quarter" idx="10"/>
          </p:nvPr>
        </p:nvSpPr>
        <p:spPr/>
        <p:txBody>
          <a:bodyPr/>
          <a:lstStyle/>
          <a:p>
            <a:pPr>
              <a:defRPr/>
            </a:pPr>
            <a:fld id="{74BEC68D-E1C3-4334-90EA-4E2557336243}" type="slidenum">
              <a:rPr lang="en-GB" smtClean="0"/>
              <a:pPr>
                <a:defRPr/>
              </a:pPr>
              <a:t>13</a:t>
            </a:fld>
            <a:endParaRPr lang="en-GB" dirty="0"/>
          </a:p>
        </p:txBody>
      </p:sp>
    </p:spTree>
    <p:extLst>
      <p:ext uri="{BB962C8B-B14F-4D97-AF65-F5344CB8AC3E}">
        <p14:creationId xmlns:p14="http://schemas.microsoft.com/office/powerpoint/2010/main" val="1234160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F6532CD-2227-4C0E-A5A0-A8FEA7725AB1}" type="slidenum">
              <a:rPr lang="en-GB" smtClean="0"/>
              <a:pPr fontAlgn="base">
                <a:spcBef>
                  <a:spcPct val="0"/>
                </a:spcBef>
                <a:spcAft>
                  <a:spcPct val="0"/>
                </a:spcAft>
                <a:defRPr/>
              </a:pPr>
              <a:t>14</a:t>
            </a:fld>
            <a:endParaRPr lang="en-GB" dirty="0" smtClean="0"/>
          </a:p>
        </p:txBody>
      </p:sp>
    </p:spTree>
    <p:extLst>
      <p:ext uri="{BB962C8B-B14F-4D97-AF65-F5344CB8AC3E}">
        <p14:creationId xmlns:p14="http://schemas.microsoft.com/office/powerpoint/2010/main" val="32705355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dirty="0" smtClean="0"/>
          </a:p>
        </p:txBody>
      </p:sp>
      <p:sp>
        <p:nvSpPr>
          <p:cNvPr id="4" name="Slide Number Placeholder 3"/>
          <p:cNvSpPr>
            <a:spLocks noGrp="1"/>
          </p:cNvSpPr>
          <p:nvPr>
            <p:ph type="sldNum" sz="quarter" idx="5"/>
          </p:nvPr>
        </p:nvSpPr>
        <p:spPr/>
        <p:txBody>
          <a:bodyPr/>
          <a:lstStyle/>
          <a:p>
            <a:pPr>
              <a:defRPr/>
            </a:pPr>
            <a:fld id="{8D46A40D-A319-49FD-A29A-8470432969D8}" type="slidenum">
              <a:rPr lang="en-GB" smtClean="0"/>
              <a:pPr>
                <a:defRPr/>
              </a:pPr>
              <a:t>15</a:t>
            </a:fld>
            <a:endParaRPr lang="en-GB" dirty="0"/>
          </a:p>
        </p:txBody>
      </p:sp>
    </p:spTree>
    <p:extLst>
      <p:ext uri="{BB962C8B-B14F-4D97-AF65-F5344CB8AC3E}">
        <p14:creationId xmlns:p14="http://schemas.microsoft.com/office/powerpoint/2010/main" val="691548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1" indent="0" algn="l" defTabSz="914400" rtl="0" eaLnBrk="1" fontAlgn="base" latinLnBrk="0" hangingPunct="1">
              <a:lnSpc>
                <a:spcPct val="100000"/>
              </a:lnSpc>
              <a:spcBef>
                <a:spcPct val="0"/>
              </a:spcBef>
              <a:spcAft>
                <a:spcPct val="0"/>
              </a:spcAft>
              <a:buClrTx/>
              <a:buSzTx/>
              <a:buFontTx/>
              <a:buNone/>
              <a:tabLst/>
              <a:defRPr/>
            </a:pPr>
            <a:r>
              <a:rPr lang="en-US" dirty="0" smtClean="0"/>
              <a:t>Underreporting likely</a:t>
            </a:r>
          </a:p>
          <a:p>
            <a:pPr marL="0" lvl="1" eaLnBrk="1" hangingPunct="1">
              <a:spcBef>
                <a:spcPct val="0"/>
              </a:spcBef>
            </a:pPr>
            <a:endParaRPr lang="en-US" dirty="0" smtClean="0"/>
          </a:p>
          <a:p>
            <a:pPr marL="0" lvl="1" eaLnBrk="1" hangingPunct="1">
              <a:spcBef>
                <a:spcPct val="0"/>
              </a:spcBef>
            </a:pPr>
            <a:r>
              <a:rPr lang="en-US" dirty="0" smtClean="0"/>
              <a:t>Low birth weight indicator for numerous health problems, including in adult life</a:t>
            </a:r>
          </a:p>
          <a:p>
            <a:pPr marL="0" lvl="1" eaLnBrk="1" hangingPunct="1">
              <a:spcBef>
                <a:spcPct val="0"/>
              </a:spcBef>
            </a:pPr>
            <a:r>
              <a:rPr lang="en-US" dirty="0" smtClean="0"/>
              <a:t> </a:t>
            </a:r>
          </a:p>
          <a:p>
            <a:pPr marL="0" lvl="1" eaLnBrk="1" hangingPunct="1">
              <a:spcBef>
                <a:spcPct val="0"/>
              </a:spcBef>
            </a:pPr>
            <a:r>
              <a:rPr lang="en-US" dirty="0" smtClean="0"/>
              <a:t>Stopping</a:t>
            </a:r>
            <a:r>
              <a:rPr lang="en-US" baseline="0" dirty="0" smtClean="0"/>
              <a:t> reduces some of the risks</a:t>
            </a:r>
          </a:p>
          <a:p>
            <a:pPr marL="0" lvl="1" eaLnBrk="1" hangingPunct="1">
              <a:spcBef>
                <a:spcPct val="0"/>
              </a:spcBef>
            </a:pPr>
            <a:endParaRPr lang="en-US" dirty="0" smtClean="0"/>
          </a:p>
          <a:p>
            <a:pPr eaLnBrk="1" hangingPunct="1">
              <a:spcBef>
                <a:spcPct val="0"/>
              </a:spcBef>
            </a:pPr>
            <a:r>
              <a:rPr lang="en-GB" sz="1200" kern="1200" baseline="0" dirty="0" smtClean="0">
                <a:solidFill>
                  <a:schemeClr val="tx1"/>
                </a:solidFill>
                <a:latin typeface="+mn-lt"/>
                <a:ea typeface="+mn-ea"/>
                <a:cs typeface="+mn-cs"/>
              </a:rPr>
              <a:t>Reread references: </a:t>
            </a:r>
          </a:p>
          <a:p>
            <a:pPr eaLnBrk="1" hangingPunct="1">
              <a:spcBef>
                <a:spcPct val="0"/>
              </a:spcBef>
            </a:pPr>
            <a:r>
              <a:rPr lang="en-GB" sz="1200" kern="1200" baseline="0" dirty="0" smtClean="0">
                <a:solidFill>
                  <a:schemeClr val="tx1"/>
                </a:solidFill>
                <a:latin typeface="+mn-lt"/>
                <a:ea typeface="+mn-ea"/>
                <a:cs typeface="+mn-cs"/>
              </a:rPr>
              <a:t>Maternal smoking during pregnancy is associated with a range of negative health consequences for the offspring. It is known to be associated with low birth-weight, increased </a:t>
            </a:r>
            <a:r>
              <a:rPr lang="en-GB" sz="1200" kern="1200" baseline="0" dirty="0" err="1" smtClean="0">
                <a:solidFill>
                  <a:schemeClr val="tx1"/>
                </a:solidFill>
                <a:latin typeface="+mn-lt"/>
                <a:ea typeface="+mn-ea"/>
                <a:cs typeface="+mn-cs"/>
              </a:rPr>
              <a:t>perinatal</a:t>
            </a:r>
            <a:r>
              <a:rPr lang="en-GB" sz="1200" kern="1200" baseline="0" dirty="0" smtClean="0">
                <a:solidFill>
                  <a:schemeClr val="tx1"/>
                </a:solidFill>
                <a:latin typeface="+mn-lt"/>
                <a:ea typeface="+mn-ea"/>
                <a:cs typeface="+mn-cs"/>
              </a:rPr>
              <a:t> mortality and sudden infant death syndrome (</a:t>
            </a:r>
            <a:r>
              <a:rPr lang="en-GB" sz="1200" kern="1200" baseline="0" dirty="0" err="1" smtClean="0">
                <a:solidFill>
                  <a:schemeClr val="tx1"/>
                </a:solidFill>
                <a:latin typeface="+mn-lt"/>
                <a:ea typeface="+mn-ea"/>
                <a:cs typeface="+mn-cs"/>
              </a:rPr>
              <a:t>Agrawal</a:t>
            </a:r>
            <a:r>
              <a:rPr lang="en-GB" sz="1200" kern="1200" baseline="0" dirty="0" smtClean="0">
                <a:solidFill>
                  <a:schemeClr val="tx1"/>
                </a:solidFill>
                <a:latin typeface="+mn-lt"/>
                <a:ea typeface="+mn-ea"/>
                <a:cs typeface="+mn-cs"/>
              </a:rPr>
              <a:t> et al., 2010; </a:t>
            </a:r>
            <a:r>
              <a:rPr lang="en-GB" sz="1200" kern="1200" baseline="0" dirty="0" err="1" smtClean="0">
                <a:solidFill>
                  <a:schemeClr val="tx1"/>
                </a:solidFill>
                <a:latin typeface="+mn-lt"/>
                <a:ea typeface="+mn-ea"/>
                <a:cs typeface="+mn-cs"/>
              </a:rPr>
              <a:t>Officeof</a:t>
            </a:r>
            <a:r>
              <a:rPr lang="en-GB" sz="1200" kern="1200" baseline="0" dirty="0" smtClean="0">
                <a:solidFill>
                  <a:schemeClr val="tx1"/>
                </a:solidFill>
                <a:latin typeface="+mn-lt"/>
                <a:ea typeface="+mn-ea"/>
                <a:cs typeface="+mn-cs"/>
              </a:rPr>
              <a:t> the Surgeon General: Office on Smoking and Health, 2004; US Department of Health and Human Services, 2001). It is an independent risk factor for obesity (</a:t>
            </a:r>
            <a:r>
              <a:rPr lang="en-GB" sz="1200" kern="1200" baseline="0" dirty="0" err="1" smtClean="0">
                <a:solidFill>
                  <a:schemeClr val="tx1"/>
                </a:solidFill>
                <a:latin typeface="+mn-lt"/>
                <a:ea typeface="+mn-ea"/>
                <a:cs typeface="+mn-cs"/>
              </a:rPr>
              <a:t>Oken</a:t>
            </a:r>
            <a:r>
              <a:rPr lang="en-GB" sz="1200" kern="1200" baseline="0" dirty="0" smtClean="0">
                <a:solidFill>
                  <a:schemeClr val="tx1"/>
                </a:solidFill>
                <a:latin typeface="+mn-lt"/>
                <a:ea typeface="+mn-ea"/>
                <a:cs typeface="+mn-cs"/>
              </a:rPr>
              <a:t> et al., 2008), early onset adult diabetes (Montgomery and </a:t>
            </a:r>
            <a:r>
              <a:rPr lang="en-GB" sz="1200" kern="1200" baseline="0" dirty="0" err="1" smtClean="0">
                <a:solidFill>
                  <a:schemeClr val="tx1"/>
                </a:solidFill>
                <a:latin typeface="+mn-lt"/>
                <a:ea typeface="+mn-ea"/>
                <a:cs typeface="+mn-cs"/>
              </a:rPr>
              <a:t>Ekbom</a:t>
            </a:r>
            <a:r>
              <a:rPr lang="en-GB" sz="1200" kern="1200" baseline="0" dirty="0" smtClean="0">
                <a:solidFill>
                  <a:schemeClr val="tx1"/>
                </a:solidFill>
                <a:latin typeface="+mn-lt"/>
                <a:ea typeface="+mn-ea"/>
                <a:cs typeface="+mn-cs"/>
              </a:rPr>
              <a:t>, 2002) and high blood pressure (</a:t>
            </a:r>
            <a:r>
              <a:rPr lang="en-GB" sz="1200" kern="1200" baseline="0" dirty="0" err="1" smtClean="0">
                <a:solidFill>
                  <a:schemeClr val="tx1"/>
                </a:solidFill>
                <a:latin typeface="+mn-lt"/>
                <a:ea typeface="+mn-ea"/>
                <a:cs typeface="+mn-cs"/>
              </a:rPr>
              <a:t>Lawlor</a:t>
            </a:r>
            <a:r>
              <a:rPr lang="en-GB" sz="1200" kern="1200" baseline="0" dirty="0" smtClean="0">
                <a:solidFill>
                  <a:schemeClr val="tx1"/>
                </a:solidFill>
                <a:latin typeface="+mn-lt"/>
                <a:ea typeface="+mn-ea"/>
                <a:cs typeface="+mn-cs"/>
              </a:rPr>
              <a:t> et al., 2004). Intrauterine exposure to maternal smoking is also associated with asthma and there is evidence that this is the case even in offspring of non-smoking mothers but who themselves were exposed in </a:t>
            </a:r>
            <a:r>
              <a:rPr lang="en-GB" sz="1200" kern="1200" baseline="0" dirty="0" err="1" smtClean="0">
                <a:solidFill>
                  <a:schemeClr val="tx1"/>
                </a:solidFill>
                <a:latin typeface="+mn-lt"/>
                <a:ea typeface="+mn-ea"/>
                <a:cs typeface="+mn-cs"/>
              </a:rPr>
              <a:t>utero</a:t>
            </a:r>
            <a:r>
              <a:rPr lang="en-GB" sz="1200" kern="1200" baseline="0" dirty="0" smtClean="0">
                <a:solidFill>
                  <a:schemeClr val="tx1"/>
                </a:solidFill>
                <a:latin typeface="+mn-lt"/>
                <a:ea typeface="+mn-ea"/>
                <a:cs typeface="+mn-cs"/>
              </a:rPr>
              <a:t> to maternal smoking, suggesting that smoking may induce </a:t>
            </a:r>
            <a:r>
              <a:rPr lang="en-GB" sz="1200" kern="1200" baseline="0" dirty="0" err="1" smtClean="0">
                <a:solidFill>
                  <a:schemeClr val="tx1"/>
                </a:solidFill>
                <a:latin typeface="+mn-lt"/>
                <a:ea typeface="+mn-ea"/>
                <a:cs typeface="+mn-cs"/>
              </a:rPr>
              <a:t>genotoxicity</a:t>
            </a:r>
            <a:r>
              <a:rPr lang="en-GB" sz="1200" kern="1200" baseline="0" dirty="0" smtClean="0">
                <a:solidFill>
                  <a:schemeClr val="tx1"/>
                </a:solidFill>
                <a:latin typeface="+mn-lt"/>
                <a:ea typeface="+mn-ea"/>
                <a:cs typeface="+mn-cs"/>
              </a:rPr>
              <a:t> (Li et al., 2005). Maternal smoking during pregnancy is associated with an increased risk of psychiatric morbidity and all cause mortality in childhood, adolescence and young adulthood (</a:t>
            </a:r>
            <a:r>
              <a:rPr lang="en-GB" sz="1200" kern="1200" baseline="0" dirty="0" err="1" smtClean="0">
                <a:solidFill>
                  <a:schemeClr val="tx1"/>
                </a:solidFill>
                <a:latin typeface="+mn-lt"/>
                <a:ea typeface="+mn-ea"/>
                <a:cs typeface="+mn-cs"/>
              </a:rPr>
              <a:t>Ekblad</a:t>
            </a:r>
            <a:r>
              <a:rPr lang="en-GB" sz="1200" kern="1200" baseline="0" dirty="0" smtClean="0">
                <a:solidFill>
                  <a:schemeClr val="tx1"/>
                </a:solidFill>
                <a:latin typeface="+mn-lt"/>
                <a:ea typeface="+mn-ea"/>
                <a:cs typeface="+mn-cs"/>
              </a:rPr>
              <a:t> et al., 2010).</a:t>
            </a:r>
            <a:endParaRPr lang="en-GB" dirty="0"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EBAA9C-0969-45A1-8D52-B017767C09C5}" type="slidenum">
              <a:rPr lang="en-GB" smtClean="0"/>
              <a:pPr fontAlgn="base">
                <a:spcBef>
                  <a:spcPct val="0"/>
                </a:spcBef>
                <a:spcAft>
                  <a:spcPct val="0"/>
                </a:spcAft>
                <a:defRPr/>
              </a:pPr>
              <a:t>2</a:t>
            </a:fld>
            <a:endParaRPr lang="en-GB" dirty="0" smtClean="0"/>
          </a:p>
        </p:txBody>
      </p:sp>
    </p:spTree>
    <p:extLst>
      <p:ext uri="{BB962C8B-B14F-4D97-AF65-F5344CB8AC3E}">
        <p14:creationId xmlns:p14="http://schemas.microsoft.com/office/powerpoint/2010/main" val="33809806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smtClean="0"/>
              <a:t>Commonly used medications in UK are</a:t>
            </a:r>
          </a:p>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dirty="0" smtClean="0"/>
              <a:t>This shows so-called </a:t>
            </a:r>
            <a:r>
              <a:rPr lang="en-GB" b="1" baseline="0" dirty="0" smtClean="0"/>
              <a:t>odds ratios</a:t>
            </a:r>
            <a:r>
              <a:rPr lang="en-GB" baseline="0" dirty="0" smtClean="0"/>
              <a:t>: If the </a:t>
            </a:r>
            <a:r>
              <a:rPr lang="en-GB" b="1" baseline="0" dirty="0" smtClean="0"/>
              <a:t>blue bar does not cross 1, we are confident that this option increases the odds of quitting compared with another option</a:t>
            </a:r>
            <a:r>
              <a:rPr lang="en-GB" baseline="0" dirty="0" smtClean="0"/>
              <a:t>, in this case, the use of single NRT increases the odds of quitting compared with using no medication</a:t>
            </a:r>
            <a:endParaRPr lang="en-GB" dirty="0" smtClean="0"/>
          </a:p>
          <a:p>
            <a:pPr eaLnBrk="1" hangingPunct="1"/>
            <a:endParaRPr lang="en-GB" dirty="0" smtClean="0"/>
          </a:p>
          <a:p>
            <a:pPr eaLnBrk="1" hangingPunct="1"/>
            <a:endParaRPr lang="en-GB" baseline="0" dirty="0" smtClean="0"/>
          </a:p>
          <a:p>
            <a:pPr eaLnBrk="1" hangingPunct="1"/>
            <a:r>
              <a:rPr lang="en-GB" sz="1200" kern="1200" baseline="0" dirty="0" smtClean="0">
                <a:solidFill>
                  <a:schemeClr val="tx1"/>
                </a:solidFill>
                <a:latin typeface="+mn-lt"/>
                <a:ea typeface="+mn-ea"/>
                <a:cs typeface="+mn-cs"/>
              </a:rPr>
              <a:t>In the general population, randomized controlled trials have shown such a combination of NRT products to be more efficacious than single NRT (RR = 1.34, 95% CI = 1.18–1.51 (Stead et al.,2012) and a similar advantage has been found in clinical practice (OR = 1.42, 95% CI = 1.06–1.91; Brose et al., 2011).</a:t>
            </a:r>
            <a:endParaRPr lang="en-GB" dirty="0" smtClean="0"/>
          </a:p>
        </p:txBody>
      </p:sp>
      <p:sp>
        <p:nvSpPr>
          <p:cNvPr id="4" name="Slide Number Placeholder 3"/>
          <p:cNvSpPr>
            <a:spLocks noGrp="1"/>
          </p:cNvSpPr>
          <p:nvPr>
            <p:ph type="sldNum" sz="quarter" idx="5"/>
          </p:nvPr>
        </p:nvSpPr>
        <p:spPr/>
        <p:txBody>
          <a:bodyPr/>
          <a:lstStyle/>
          <a:p>
            <a:pPr>
              <a:defRPr/>
            </a:pPr>
            <a:fld id="{3AFA46B7-E15C-4038-A236-5947146ED638}" type="slidenum">
              <a:rPr lang="en-GB" smtClean="0"/>
              <a:pPr>
                <a:defRPr/>
              </a:pPr>
              <a:t>3</a:t>
            </a:fld>
            <a:endParaRPr lang="en-GB" dirty="0"/>
          </a:p>
        </p:txBody>
      </p:sp>
    </p:spTree>
    <p:extLst>
      <p:ext uri="{BB962C8B-B14F-4D97-AF65-F5344CB8AC3E}">
        <p14:creationId xmlns:p14="http://schemas.microsoft.com/office/powerpoint/2010/main" val="2027568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xfrm>
            <a:off x="764704" y="4538329"/>
            <a:ext cx="5623520" cy="4653292"/>
          </a:xfrm>
          <a:noFill/>
        </p:spPr>
        <p:txBody>
          <a:bodyPr wrap="square" numCol="1" anchor="t" anchorCtr="0" compatLnSpc="1">
            <a:prstTxWarp prst="textNoShape">
              <a:avLst/>
            </a:prstTxWarp>
            <a:noAutofit/>
          </a:bodyPr>
          <a:lstStyle/>
          <a:p>
            <a:pPr eaLnBrk="1" hangingPunct="1">
              <a:spcBef>
                <a:spcPts val="600"/>
              </a:spcBef>
            </a:pPr>
            <a:r>
              <a:rPr lang="en-GB" b="1" kern="1200" baseline="0" dirty="0" smtClean="0">
                <a:solidFill>
                  <a:schemeClr val="tx1"/>
                </a:solidFill>
                <a:latin typeface="+mn-lt"/>
                <a:ea typeface="+mn-ea"/>
                <a:cs typeface="+mn-cs"/>
              </a:rPr>
              <a:t>Varenicline and bupropion </a:t>
            </a:r>
            <a:r>
              <a:rPr lang="en-GB" kern="1200" baseline="0" dirty="0" smtClean="0">
                <a:solidFill>
                  <a:schemeClr val="tx1"/>
                </a:solidFill>
                <a:latin typeface="+mn-lt"/>
                <a:ea typeface="+mn-ea"/>
                <a:cs typeface="+mn-cs"/>
              </a:rPr>
              <a:t>not evaluated in pregnancy and </a:t>
            </a:r>
            <a:r>
              <a:rPr lang="en-GB" b="1" kern="1200" baseline="0" dirty="0" smtClean="0">
                <a:solidFill>
                  <a:schemeClr val="tx1"/>
                </a:solidFill>
                <a:latin typeface="+mn-lt"/>
                <a:ea typeface="+mn-ea"/>
                <a:cs typeface="+mn-cs"/>
              </a:rPr>
              <a:t>not licensed</a:t>
            </a:r>
            <a:r>
              <a:rPr lang="en-GB" kern="1200" baseline="0" dirty="0" smtClean="0">
                <a:solidFill>
                  <a:schemeClr val="tx1"/>
                </a:solidFill>
                <a:latin typeface="+mn-lt"/>
                <a:ea typeface="+mn-ea"/>
                <a:cs typeface="+mn-cs"/>
              </a:rPr>
              <a:t> for this population. </a:t>
            </a:r>
          </a:p>
          <a:p>
            <a:pPr marL="0" marR="0" indent="0" algn="l" defTabSz="914400" rtl="0" eaLnBrk="1" fontAlgn="base" latinLnBrk="0" hangingPunct="1">
              <a:lnSpc>
                <a:spcPct val="100000"/>
              </a:lnSpc>
              <a:spcBef>
                <a:spcPts val="600"/>
              </a:spcBef>
              <a:spcAft>
                <a:spcPct val="0"/>
              </a:spcAft>
              <a:buClrTx/>
              <a:buSzTx/>
              <a:buFontTx/>
              <a:buNone/>
              <a:tabLst/>
              <a:defRPr/>
            </a:pPr>
            <a:r>
              <a:rPr lang="en-GB" b="1" kern="1200" baseline="0" dirty="0" smtClean="0">
                <a:solidFill>
                  <a:schemeClr val="tx1"/>
                </a:solidFill>
                <a:latin typeface="+mn-lt"/>
                <a:ea typeface="+mn-ea"/>
                <a:cs typeface="+mn-cs"/>
              </a:rPr>
              <a:t>In UK, NRT can be used </a:t>
            </a:r>
            <a:r>
              <a:rPr lang="en-GB" kern="1200" baseline="0" dirty="0" smtClean="0">
                <a:solidFill>
                  <a:schemeClr val="tx1"/>
                </a:solidFill>
                <a:latin typeface="+mn-lt"/>
                <a:ea typeface="+mn-ea"/>
                <a:cs typeface="+mn-cs"/>
              </a:rPr>
              <a:t>in pregnancy if it is judged to be necessary (DH, 2011), while the </a:t>
            </a:r>
            <a:r>
              <a:rPr lang="en-GB" b="1" kern="1200" baseline="0" dirty="0" smtClean="0">
                <a:solidFill>
                  <a:schemeClr val="tx1"/>
                </a:solidFill>
                <a:latin typeface="+mn-lt"/>
                <a:ea typeface="+mn-ea"/>
                <a:cs typeface="+mn-cs"/>
              </a:rPr>
              <a:t>US does not recommend </a:t>
            </a:r>
            <a:r>
              <a:rPr lang="en-GB" kern="1200" baseline="0" dirty="0" smtClean="0">
                <a:solidFill>
                  <a:schemeClr val="tx1"/>
                </a:solidFill>
                <a:latin typeface="+mn-lt"/>
                <a:ea typeface="+mn-ea"/>
                <a:cs typeface="+mn-cs"/>
              </a:rPr>
              <a:t>its use </a:t>
            </a:r>
            <a:r>
              <a:rPr lang="en-GB" sz="1050" kern="1200" baseline="0" dirty="0" smtClean="0">
                <a:solidFill>
                  <a:schemeClr val="tx1"/>
                </a:solidFill>
                <a:latin typeface="+mn-lt"/>
                <a:ea typeface="+mn-ea"/>
                <a:cs typeface="+mn-cs"/>
              </a:rPr>
              <a:t>(Tobacco Use and Dependence Guideline Panel, 2008). </a:t>
            </a:r>
            <a:endParaRPr lang="de-DE" dirty="0" smtClean="0">
              <a:ea typeface="ＭＳ Ｐゴシック"/>
              <a:cs typeface="Arial" pitchFamily="34" charset="0"/>
            </a:endParaRPr>
          </a:p>
          <a:p>
            <a:pPr eaLnBrk="1" hangingPunct="1">
              <a:spcBef>
                <a:spcPts val="600"/>
              </a:spcBef>
            </a:pPr>
            <a:r>
              <a:rPr lang="en-GB" kern="1200" baseline="0" dirty="0" smtClean="0">
                <a:solidFill>
                  <a:schemeClr val="tx1"/>
                </a:solidFill>
                <a:latin typeface="+mn-lt"/>
                <a:ea typeface="+mn-ea"/>
                <a:cs typeface="+mn-cs"/>
              </a:rPr>
              <a:t>A </a:t>
            </a:r>
            <a:r>
              <a:rPr lang="en-GB" b="1" kern="1200" baseline="0" dirty="0" smtClean="0">
                <a:solidFill>
                  <a:schemeClr val="tx1"/>
                </a:solidFill>
                <a:latin typeface="+mn-lt"/>
                <a:ea typeface="+mn-ea"/>
                <a:cs typeface="+mn-cs"/>
              </a:rPr>
              <a:t>systematic review of randomized controlled trials </a:t>
            </a:r>
            <a:r>
              <a:rPr lang="en-GB" kern="1200" baseline="0" dirty="0" smtClean="0">
                <a:solidFill>
                  <a:schemeClr val="tx1"/>
                </a:solidFill>
                <a:latin typeface="+mn-lt"/>
                <a:ea typeface="+mn-ea"/>
                <a:cs typeface="+mn-cs"/>
              </a:rPr>
              <a:t>has found </a:t>
            </a:r>
            <a:r>
              <a:rPr lang="en-GB" b="1" kern="1200" baseline="0" dirty="0" smtClean="0">
                <a:solidFill>
                  <a:schemeClr val="tx1"/>
                </a:solidFill>
                <a:latin typeface="+mn-lt"/>
                <a:ea typeface="+mn-ea"/>
                <a:cs typeface="+mn-cs"/>
              </a:rPr>
              <a:t>insufficient evidence to determine</a:t>
            </a:r>
            <a:r>
              <a:rPr lang="en-GB" kern="1200" baseline="0" dirty="0" smtClean="0">
                <a:solidFill>
                  <a:schemeClr val="tx1"/>
                </a:solidFill>
                <a:latin typeface="+mn-lt"/>
                <a:ea typeface="+mn-ea"/>
                <a:cs typeface="+mn-cs"/>
              </a:rPr>
              <a:t> whether NRT in pregnancy is safe </a:t>
            </a:r>
            <a:r>
              <a:rPr lang="en-GB" kern="1200" baseline="0" dirty="0" smtClean="0">
                <a:solidFill>
                  <a:schemeClr val="tx1"/>
                </a:solidFill>
                <a:latin typeface="+mn-lt"/>
                <a:ea typeface="+mn-ea"/>
                <a:cs typeface="+mn-cs"/>
              </a:rPr>
              <a:t>or effective, </a:t>
            </a:r>
            <a:r>
              <a:rPr lang="en-GB" b="1" kern="1200" baseline="0" dirty="0" smtClean="0">
                <a:solidFill>
                  <a:schemeClr val="tx1"/>
                </a:solidFill>
                <a:latin typeface="+mn-lt"/>
                <a:ea typeface="+mn-ea"/>
                <a:cs typeface="+mn-cs"/>
              </a:rPr>
              <a:t>explains cautious guidelines</a:t>
            </a:r>
            <a:r>
              <a:rPr lang="en-GB" kern="1200" baseline="0" dirty="0" smtClean="0">
                <a:solidFill>
                  <a:schemeClr val="tx1"/>
                </a:solidFill>
                <a:latin typeface="+mn-lt"/>
                <a:ea typeface="+mn-ea"/>
                <a:cs typeface="+mn-cs"/>
              </a:rPr>
              <a:t>. </a:t>
            </a:r>
          </a:p>
          <a:p>
            <a:pPr eaLnBrk="1" hangingPunct="1">
              <a:spcBef>
                <a:spcPts val="600"/>
              </a:spcBef>
            </a:pPr>
            <a:r>
              <a:rPr lang="en-GB" kern="1200" baseline="0" dirty="0" smtClean="0">
                <a:solidFill>
                  <a:schemeClr val="tx1"/>
                </a:solidFill>
                <a:latin typeface="+mn-lt"/>
                <a:ea typeface="+mn-ea"/>
                <a:cs typeface="+mn-cs"/>
              </a:rPr>
              <a:t>Most trials evaluated nicotine patch and </a:t>
            </a:r>
            <a:r>
              <a:rPr lang="en-GB" b="1" kern="1200" baseline="0" dirty="0" smtClean="0">
                <a:solidFill>
                  <a:schemeClr val="tx1"/>
                </a:solidFill>
                <a:latin typeface="+mn-lt"/>
                <a:ea typeface="+mn-ea"/>
                <a:cs typeface="+mn-cs"/>
              </a:rPr>
              <a:t>none combination NRT, which we know is more effective in general. </a:t>
            </a:r>
          </a:p>
          <a:p>
            <a:pPr eaLnBrk="1" hangingPunct="1">
              <a:spcBef>
                <a:spcPts val="600"/>
              </a:spcBef>
            </a:pPr>
            <a:r>
              <a:rPr lang="en-GB" kern="1200" baseline="0" dirty="0" smtClean="0">
                <a:solidFill>
                  <a:schemeClr val="tx1"/>
                </a:solidFill>
                <a:latin typeface="+mn-lt"/>
                <a:ea typeface="+mn-ea"/>
                <a:cs typeface="+mn-cs"/>
              </a:rPr>
              <a:t>Additionally,  nicotine </a:t>
            </a:r>
            <a:r>
              <a:rPr lang="en-GB" b="1" kern="1200" baseline="0" dirty="0" smtClean="0">
                <a:solidFill>
                  <a:schemeClr val="tx1"/>
                </a:solidFill>
                <a:latin typeface="+mn-lt"/>
                <a:ea typeface="+mn-ea"/>
                <a:cs typeface="+mn-cs"/>
              </a:rPr>
              <a:t>more rapidly metabolized </a:t>
            </a:r>
            <a:r>
              <a:rPr lang="en-GB" kern="1200" baseline="0" dirty="0" smtClean="0">
                <a:solidFill>
                  <a:schemeClr val="tx1"/>
                </a:solidFill>
                <a:latin typeface="+mn-lt"/>
                <a:ea typeface="+mn-ea"/>
                <a:cs typeface="+mn-cs"/>
              </a:rPr>
              <a:t>in pregnancy </a:t>
            </a:r>
            <a:r>
              <a:rPr lang="en-GB" sz="1050" kern="1200" baseline="0" dirty="0" smtClean="0">
                <a:solidFill>
                  <a:schemeClr val="tx1"/>
                </a:solidFill>
                <a:latin typeface="+mn-lt"/>
                <a:ea typeface="+mn-ea"/>
                <a:cs typeface="+mn-cs"/>
              </a:rPr>
              <a:t>(Dempsey et al., 2002), </a:t>
            </a:r>
            <a:r>
              <a:rPr lang="en-GB" b="1" kern="1200" baseline="0" dirty="0" smtClean="0">
                <a:solidFill>
                  <a:schemeClr val="tx1"/>
                </a:solidFill>
                <a:latin typeface="+mn-lt"/>
                <a:ea typeface="+mn-ea"/>
                <a:cs typeface="+mn-cs"/>
              </a:rPr>
              <a:t>theoretically</a:t>
            </a:r>
            <a:r>
              <a:rPr lang="en-GB" kern="1200" baseline="0" dirty="0" smtClean="0">
                <a:solidFill>
                  <a:schemeClr val="tx1"/>
                </a:solidFill>
                <a:latin typeface="+mn-lt"/>
                <a:ea typeface="+mn-ea"/>
                <a:cs typeface="+mn-cs"/>
              </a:rPr>
              <a:t> making the </a:t>
            </a:r>
            <a:r>
              <a:rPr lang="en-GB" b="1" i="0" kern="1200" baseline="0" dirty="0" smtClean="0">
                <a:solidFill>
                  <a:schemeClr val="tx1"/>
                </a:solidFill>
                <a:latin typeface="+mn-lt"/>
                <a:ea typeface="+mn-ea"/>
                <a:cs typeface="+mn-cs"/>
              </a:rPr>
              <a:t>same amount of NRT less effective</a:t>
            </a:r>
            <a:endParaRPr lang="de-DE" dirty="0" smtClean="0">
              <a:ea typeface="ＭＳ Ｐゴシック"/>
              <a:cs typeface="Arial" pitchFamily="34" charset="0"/>
            </a:endParaRPr>
          </a:p>
          <a:p>
            <a:pPr eaLnBrk="1" hangingPunct="1">
              <a:spcBef>
                <a:spcPts val="600"/>
              </a:spcBef>
            </a:pPr>
            <a:r>
              <a:rPr lang="en-GB" dirty="0" smtClean="0">
                <a:ea typeface="ＭＳ Ｐゴシック"/>
                <a:cs typeface="Arial" pitchFamily="34" charset="0"/>
              </a:rPr>
              <a:t>Services:</a:t>
            </a:r>
          </a:p>
          <a:p>
            <a:pPr eaLnBrk="1" hangingPunct="1">
              <a:spcBef>
                <a:spcPts val="0"/>
              </a:spcBef>
            </a:pPr>
            <a:r>
              <a:rPr lang="en-GB" dirty="0" smtClean="0">
                <a:ea typeface="ＭＳ Ｐゴシック"/>
                <a:cs typeface="Arial" pitchFamily="34" charset="0"/>
              </a:rPr>
              <a:t>Support around </a:t>
            </a:r>
            <a:r>
              <a:rPr lang="en-GB" b="1" dirty="0" smtClean="0">
                <a:ea typeface="ＭＳ Ｐゴシック"/>
                <a:cs typeface="Arial" pitchFamily="34" charset="0"/>
              </a:rPr>
              <a:t>700,000 quit attempts </a:t>
            </a:r>
            <a:r>
              <a:rPr lang="en-GB" dirty="0" smtClean="0">
                <a:ea typeface="ＭＳ Ｐゴシック"/>
                <a:cs typeface="Arial" pitchFamily="34" charset="0"/>
              </a:rPr>
              <a:t>each year. Offer behavioural </a:t>
            </a:r>
            <a:r>
              <a:rPr lang="en-GB" b="1" dirty="0" smtClean="0">
                <a:ea typeface="ＭＳ Ｐゴシック"/>
                <a:cs typeface="Arial" pitchFamily="34" charset="0"/>
              </a:rPr>
              <a:t>support and medication</a:t>
            </a:r>
          </a:p>
          <a:p>
            <a:pPr eaLnBrk="1" hangingPunct="1">
              <a:spcBef>
                <a:spcPts val="600"/>
              </a:spcBef>
            </a:pPr>
            <a:r>
              <a:rPr lang="en-GB" b="1" kern="1200" baseline="0" dirty="0" smtClean="0">
                <a:solidFill>
                  <a:schemeClr val="tx1"/>
                </a:solidFill>
                <a:latin typeface="+mn-lt"/>
                <a:ea typeface="+mn-ea"/>
                <a:cs typeface="+mn-cs"/>
              </a:rPr>
              <a:t>Type of behavioural support </a:t>
            </a:r>
            <a:r>
              <a:rPr lang="en-GB" kern="1200" baseline="0" dirty="0" smtClean="0">
                <a:solidFill>
                  <a:schemeClr val="tx1"/>
                </a:solidFill>
                <a:latin typeface="+mn-lt"/>
                <a:ea typeface="+mn-ea"/>
                <a:cs typeface="+mn-cs"/>
              </a:rPr>
              <a:t>varies; most seen </a:t>
            </a:r>
            <a:r>
              <a:rPr lang="en-GB" b="1" kern="1200" baseline="0" dirty="0" smtClean="0">
                <a:solidFill>
                  <a:schemeClr val="tx1"/>
                </a:solidFill>
                <a:latin typeface="+mn-lt"/>
                <a:ea typeface="+mn-ea"/>
                <a:cs typeface="+mn-cs"/>
              </a:rPr>
              <a:t>one-to-one</a:t>
            </a:r>
            <a:r>
              <a:rPr lang="en-GB" kern="1200" baseline="0" dirty="0" smtClean="0">
                <a:solidFill>
                  <a:schemeClr val="tx1"/>
                </a:solidFill>
                <a:latin typeface="+mn-lt"/>
                <a:ea typeface="+mn-ea"/>
                <a:cs typeface="+mn-cs"/>
              </a:rPr>
              <a:t>, some in</a:t>
            </a:r>
            <a:r>
              <a:rPr lang="en-GB" b="1" kern="1200" baseline="0" dirty="0" smtClean="0">
                <a:solidFill>
                  <a:schemeClr val="tx1"/>
                </a:solidFill>
                <a:latin typeface="+mn-lt"/>
                <a:ea typeface="+mn-ea"/>
                <a:cs typeface="+mn-cs"/>
              </a:rPr>
              <a:t> groups </a:t>
            </a:r>
            <a:r>
              <a:rPr lang="en-GB" kern="1200" baseline="0" dirty="0" smtClean="0">
                <a:solidFill>
                  <a:schemeClr val="tx1"/>
                </a:solidFill>
                <a:latin typeface="+mn-lt"/>
                <a:ea typeface="+mn-ea"/>
                <a:cs typeface="+mn-cs"/>
              </a:rPr>
              <a:t>or in </a:t>
            </a:r>
            <a:r>
              <a:rPr lang="en-GB" b="1" kern="1200" baseline="0" dirty="0" smtClean="0">
                <a:solidFill>
                  <a:schemeClr val="tx1"/>
                </a:solidFill>
                <a:latin typeface="+mn-lt"/>
                <a:ea typeface="+mn-ea"/>
                <a:cs typeface="+mn-cs"/>
              </a:rPr>
              <a:t>drop-ins</a:t>
            </a:r>
            <a:r>
              <a:rPr lang="en-GB" kern="1200" baseline="0" dirty="0" smtClean="0">
                <a:solidFill>
                  <a:schemeClr val="tx1"/>
                </a:solidFill>
                <a:latin typeface="+mn-lt"/>
                <a:ea typeface="+mn-ea"/>
                <a:cs typeface="+mn-cs"/>
              </a:rPr>
              <a:t> (without appointment). Generally, </a:t>
            </a:r>
            <a:r>
              <a:rPr lang="en-GB" b="1" kern="1200" baseline="0" dirty="0" smtClean="0">
                <a:solidFill>
                  <a:schemeClr val="tx1"/>
                </a:solidFill>
                <a:latin typeface="+mn-lt"/>
                <a:ea typeface="+mn-ea"/>
                <a:cs typeface="+mn-cs"/>
              </a:rPr>
              <a:t>groups</a:t>
            </a:r>
            <a:r>
              <a:rPr lang="en-GB" kern="1200" baseline="0" dirty="0" smtClean="0">
                <a:solidFill>
                  <a:schemeClr val="tx1"/>
                </a:solidFill>
                <a:latin typeface="+mn-lt"/>
                <a:ea typeface="+mn-ea"/>
                <a:cs typeface="+mn-cs"/>
              </a:rPr>
              <a:t> have been found to be more effective than one-to-one interventions, while drop-ins appear to be less effective </a:t>
            </a:r>
          </a:p>
          <a:p>
            <a:pPr eaLnBrk="1" hangingPunct="1">
              <a:spcBef>
                <a:spcPts val="600"/>
              </a:spcBef>
            </a:pPr>
            <a:r>
              <a:rPr lang="en-GB" kern="1200" baseline="0" dirty="0" smtClean="0">
                <a:solidFill>
                  <a:schemeClr val="tx1"/>
                </a:solidFill>
                <a:latin typeface="+mn-lt"/>
                <a:ea typeface="+mn-ea"/>
                <a:cs typeface="+mn-cs"/>
              </a:rPr>
              <a:t>Also </a:t>
            </a:r>
            <a:r>
              <a:rPr lang="en-GB" b="1" kern="1200" baseline="0" dirty="0" smtClean="0">
                <a:solidFill>
                  <a:schemeClr val="tx1"/>
                </a:solidFill>
                <a:latin typeface="+mn-lt"/>
                <a:ea typeface="+mn-ea"/>
                <a:cs typeface="+mn-cs"/>
              </a:rPr>
              <a:t>range of settings</a:t>
            </a:r>
            <a:r>
              <a:rPr lang="en-GB" kern="1200" baseline="0" dirty="0" smtClean="0">
                <a:solidFill>
                  <a:schemeClr val="tx1"/>
                </a:solidFill>
                <a:latin typeface="+mn-lt"/>
                <a:ea typeface="+mn-ea"/>
                <a:cs typeface="+mn-cs"/>
              </a:rPr>
              <a:t>, </a:t>
            </a:r>
            <a:r>
              <a:rPr lang="en-GB" b="1" kern="1200" baseline="0" dirty="0" smtClean="0">
                <a:solidFill>
                  <a:schemeClr val="tx1"/>
                </a:solidFill>
                <a:latin typeface="+mn-lt"/>
                <a:ea typeface="+mn-ea"/>
                <a:cs typeface="+mn-cs"/>
              </a:rPr>
              <a:t>overall, specialist clinic settings </a:t>
            </a:r>
            <a:r>
              <a:rPr lang="en-GB" kern="1200" baseline="0" dirty="0" smtClean="0">
                <a:solidFill>
                  <a:schemeClr val="tx1"/>
                </a:solidFill>
                <a:latin typeface="+mn-lt"/>
                <a:ea typeface="+mn-ea"/>
                <a:cs typeface="+mn-cs"/>
              </a:rPr>
              <a:t>have been found to be more effective than interventions set in primary care. (Bauld et al., 2010; Brose et al., 2011).</a:t>
            </a:r>
            <a:endParaRPr lang="en-GB" dirty="0" smtClean="0">
              <a:ea typeface="ＭＳ Ｐゴシック"/>
              <a:cs typeface="Arial" pitchFamily="34" charset="0"/>
            </a:endParaRPr>
          </a:p>
          <a:p>
            <a:pPr eaLnBrk="1" hangingPunct="1">
              <a:spcBef>
                <a:spcPts val="600"/>
              </a:spcBef>
            </a:pPr>
            <a:r>
              <a:rPr lang="en-GB" b="1" dirty="0" smtClean="0">
                <a:ea typeface="ＭＳ Ｐゴシック"/>
                <a:cs typeface="Arial" pitchFamily="34" charset="0"/>
              </a:rPr>
              <a:t>Now, among</a:t>
            </a:r>
            <a:r>
              <a:rPr lang="en-GB" b="1" baseline="0" dirty="0" smtClean="0">
                <a:ea typeface="ＭＳ Ｐゴシック"/>
                <a:cs typeface="Arial" pitchFamily="34" charset="0"/>
              </a:rPr>
              <a:t> these 700k attempts are more than 20k by pregnant smokers  (</a:t>
            </a:r>
            <a:r>
              <a:rPr lang="en-GB" dirty="0" smtClean="0">
                <a:ea typeface="ＭＳ Ｐゴシック"/>
                <a:cs typeface="Arial" pitchFamily="34" charset="0"/>
              </a:rPr>
              <a:t>2010/11, 21k,</a:t>
            </a:r>
            <a:r>
              <a:rPr lang="en-GB" baseline="0" dirty="0" smtClean="0">
                <a:ea typeface="ＭＳ Ｐゴシック"/>
                <a:cs typeface="Arial" pitchFamily="34" charset="0"/>
              </a:rPr>
              <a:t> </a:t>
            </a:r>
            <a:r>
              <a:rPr lang="en-GB" dirty="0" smtClean="0">
                <a:ea typeface="ＭＳ Ｐゴシック"/>
                <a:cs typeface="Arial" pitchFamily="34" charset="0"/>
              </a:rPr>
              <a:t>2011-12 , 26k)</a:t>
            </a:r>
          </a:p>
          <a:p>
            <a:pPr eaLnBrk="1" hangingPunct="1">
              <a:spcBef>
                <a:spcPts val="600"/>
              </a:spcBef>
            </a:pPr>
            <a:r>
              <a:rPr lang="de-DE" dirty="0" smtClean="0">
                <a:solidFill>
                  <a:srgbClr val="FFFFFF"/>
                </a:solidFill>
                <a:ea typeface="ＭＳ Ｐゴシック"/>
                <a:cs typeface="Arial" pitchFamily="34" charset="0"/>
              </a:rPr>
              <a:t>Many use </a:t>
            </a:r>
            <a:r>
              <a:rPr lang="de-DE" b="1" dirty="0" smtClean="0">
                <a:solidFill>
                  <a:srgbClr val="FFFFFF"/>
                </a:solidFill>
                <a:ea typeface="ＭＳ Ｐゴシック"/>
                <a:cs typeface="Arial" pitchFamily="34" charset="0"/>
              </a:rPr>
              <a:t>combination NRT</a:t>
            </a:r>
          </a:p>
          <a:p>
            <a:pPr eaLnBrk="1" hangingPunct="1">
              <a:spcBef>
                <a:spcPts val="600"/>
              </a:spcBef>
            </a:pPr>
            <a:r>
              <a:rPr lang="de-DE" b="1" dirty="0" smtClean="0">
                <a:solidFill>
                  <a:srgbClr val="FFFFFF"/>
                </a:solidFill>
                <a:ea typeface="ＭＳ Ｐゴシック"/>
                <a:cs typeface="Arial" pitchFamily="34" charset="0"/>
              </a:rPr>
              <a:t>Unique opportunity to evaluate effectiveness</a:t>
            </a:r>
            <a:endParaRPr lang="en-GB" b="1" dirty="0" smtClean="0">
              <a:ea typeface="ＭＳ Ｐゴシック"/>
              <a:cs typeface="Arial" pitchFamily="34" charset="0"/>
            </a:endParaRP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C44877-16D7-4FCA-81D1-E5F87B2B8108}" type="slidenum">
              <a:rPr lang="en-GB" smtClean="0"/>
              <a:pPr fontAlgn="base">
                <a:spcBef>
                  <a:spcPct val="0"/>
                </a:spcBef>
                <a:spcAft>
                  <a:spcPct val="0"/>
                </a:spcAft>
                <a:defRPr/>
              </a:pPr>
              <a:t>4</a:t>
            </a:fld>
            <a:endParaRPr lang="en-GB" dirty="0" smtClean="0"/>
          </a:p>
        </p:txBody>
      </p:sp>
    </p:spTree>
    <p:extLst>
      <p:ext uri="{BB962C8B-B14F-4D97-AF65-F5344CB8AC3E}">
        <p14:creationId xmlns:p14="http://schemas.microsoft.com/office/powerpoint/2010/main" val="11734366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E75C2EA-8FC7-4E59-A37D-CC740B36C5CB}" type="slidenum">
              <a:rPr lang="en-GB" smtClean="0"/>
              <a:pPr fontAlgn="base">
                <a:spcBef>
                  <a:spcPct val="0"/>
                </a:spcBef>
                <a:spcAft>
                  <a:spcPct val="0"/>
                </a:spcAft>
                <a:defRPr/>
              </a:pPr>
              <a:t>5</a:t>
            </a:fld>
            <a:endParaRPr lang="en-GB" dirty="0" smtClean="0"/>
          </a:p>
        </p:txBody>
      </p:sp>
    </p:spTree>
    <p:extLst>
      <p:ext uri="{BB962C8B-B14F-4D97-AF65-F5344CB8AC3E}">
        <p14:creationId xmlns:p14="http://schemas.microsoft.com/office/powerpoint/2010/main" val="16533331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Of the 152 services in England, </a:t>
            </a:r>
            <a:r>
              <a:rPr lang="en-US" b="1" dirty="0" smtClean="0"/>
              <a:t>58 were using</a:t>
            </a:r>
            <a:r>
              <a:rPr lang="en-US" dirty="0" smtClean="0"/>
              <a:t> this particular database at the time of the present audit and </a:t>
            </a:r>
            <a:r>
              <a:rPr lang="en-US" b="1" dirty="0" smtClean="0"/>
              <a:t>49 agreed to share </a:t>
            </a:r>
            <a:r>
              <a:rPr lang="en-US" dirty="0" smtClean="0"/>
              <a:t>their </a:t>
            </a:r>
            <a:r>
              <a:rPr lang="en-US" b="1" dirty="0" smtClean="0"/>
              <a:t>anonymised data.</a:t>
            </a:r>
          </a:p>
          <a:p>
            <a:pPr eaLnBrk="1" hangingPunct="1">
              <a:spcBef>
                <a:spcPct val="0"/>
              </a:spcBef>
            </a:pPr>
            <a:endParaRPr lang="en-US" dirty="0" smtClean="0"/>
          </a:p>
          <a:p>
            <a:pPr eaLnBrk="1" hangingPunct="1">
              <a:spcBef>
                <a:spcPct val="0"/>
              </a:spcBef>
            </a:pPr>
            <a:r>
              <a:rPr lang="en-US" dirty="0" smtClean="0"/>
              <a:t>Excluded all with </a:t>
            </a:r>
            <a:r>
              <a:rPr lang="en-US" b="1" dirty="0" smtClean="0"/>
              <a:t>missing data on key information</a:t>
            </a:r>
            <a:r>
              <a:rPr lang="en-US" dirty="0" smtClean="0"/>
              <a:t>, </a:t>
            </a:r>
          </a:p>
          <a:p>
            <a:pPr eaLnBrk="1" hangingPunct="1">
              <a:spcBef>
                <a:spcPct val="0"/>
              </a:spcBef>
            </a:pPr>
            <a:r>
              <a:rPr lang="en-US" dirty="0" smtClean="0"/>
              <a:t>excluded all that were </a:t>
            </a:r>
            <a:r>
              <a:rPr lang="en-US" b="1" dirty="0" smtClean="0"/>
              <a:t>using other medication </a:t>
            </a:r>
            <a:r>
              <a:rPr lang="en-US" dirty="0" smtClean="0"/>
              <a:t>and those that received support over the </a:t>
            </a:r>
            <a:r>
              <a:rPr lang="en-US" b="1" dirty="0" smtClean="0"/>
              <a:t>phone</a:t>
            </a:r>
            <a:r>
              <a:rPr lang="en-US" dirty="0" smtClean="0"/>
              <a:t> because it is not usually possible to </a:t>
            </a:r>
            <a:r>
              <a:rPr lang="en-US" b="1" dirty="0" smtClean="0"/>
              <a:t>measure success </a:t>
            </a:r>
            <a:r>
              <a:rPr lang="en-US" dirty="0" smtClean="0"/>
              <a:t>in the same way. </a:t>
            </a:r>
          </a:p>
          <a:p>
            <a:pPr eaLnBrk="1" hangingPunct="1">
              <a:spcBef>
                <a:spcPct val="0"/>
              </a:spcBef>
            </a:pPr>
            <a:endParaRPr lang="en-US" dirty="0" smtClean="0"/>
          </a:p>
          <a:p>
            <a:pPr eaLnBrk="1" hangingPunct="1">
              <a:spcBef>
                <a:spcPct val="0"/>
              </a:spcBef>
            </a:pPr>
            <a:r>
              <a:rPr lang="en-US" dirty="0" smtClean="0"/>
              <a:t>Used 9000 cases for a sensitivity analysis </a:t>
            </a:r>
          </a:p>
          <a:p>
            <a:pPr eaLnBrk="1" hangingPunct="1">
              <a:spcBef>
                <a:spcPct val="0"/>
              </a:spcBef>
            </a:pPr>
            <a:endParaRPr lang="en-US" dirty="0" smtClean="0"/>
          </a:p>
          <a:p>
            <a:pPr eaLnBrk="1" hangingPunct="1">
              <a:spcBef>
                <a:spcPct val="0"/>
              </a:spcBef>
            </a:pPr>
            <a:r>
              <a:rPr lang="en-US" dirty="0" smtClean="0"/>
              <a:t>but main analysis based only on those with </a:t>
            </a:r>
            <a:r>
              <a:rPr lang="en-US" b="1" dirty="0" smtClean="0"/>
              <a:t>information on due date </a:t>
            </a:r>
            <a:r>
              <a:rPr lang="en-US" dirty="0" smtClean="0"/>
              <a:t>so that we could calculate </a:t>
            </a:r>
            <a:r>
              <a:rPr lang="en-US" b="1" dirty="0" smtClean="0"/>
              <a:t>how far along </a:t>
            </a:r>
            <a:r>
              <a:rPr lang="en-US" dirty="0" smtClean="0"/>
              <a:t>they were in the pregnancy</a:t>
            </a:r>
          </a:p>
          <a:p>
            <a:pPr eaLnBrk="1" hangingPunct="1">
              <a:spcBef>
                <a:spcPct val="0"/>
              </a:spcBef>
            </a:pPr>
            <a:endParaRPr lang="en-US" dirty="0" smtClean="0"/>
          </a:p>
          <a:p>
            <a:pPr eaLnBrk="1" hangingPunct="1">
              <a:spcBef>
                <a:spcPct val="0"/>
              </a:spcBef>
            </a:pPr>
            <a:r>
              <a:rPr lang="en-US" dirty="0" smtClean="0"/>
              <a:t>Main sample included 44 services (representative, not checked, but assume so)</a:t>
            </a:r>
          </a:p>
          <a:p>
            <a:pPr eaLnBrk="1" hangingPunct="1">
              <a:spcBef>
                <a:spcPct val="0"/>
              </a:spcBef>
            </a:pPr>
            <a:r>
              <a:rPr lang="en-US" dirty="0" smtClean="0"/>
              <a:t>Another sensitivity analysis not shown here</a:t>
            </a:r>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F4237B6-522C-43EE-BF8D-42D8F6753653}" type="slidenum">
              <a:rPr lang="en-GB" smtClean="0"/>
              <a:pPr fontAlgn="base">
                <a:spcBef>
                  <a:spcPct val="0"/>
                </a:spcBef>
                <a:spcAft>
                  <a:spcPct val="0"/>
                </a:spcAft>
                <a:defRPr/>
              </a:pPr>
              <a:t>6</a:t>
            </a:fld>
            <a:endParaRPr lang="en-GB" dirty="0" smtClean="0"/>
          </a:p>
        </p:txBody>
      </p:sp>
    </p:spTree>
    <p:extLst>
      <p:ext uri="{BB962C8B-B14F-4D97-AF65-F5344CB8AC3E}">
        <p14:creationId xmlns:p14="http://schemas.microsoft.com/office/powerpoint/2010/main" val="773423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r>
              <a:rPr lang="en-GB" dirty="0" smtClean="0"/>
              <a:t>Our outcomes were the same as the success definitions by the Department of Health, which is the </a:t>
            </a:r>
            <a:r>
              <a:rPr lang="en-GB" b="1" dirty="0" smtClean="0"/>
              <a:t>Russell standard </a:t>
            </a:r>
            <a:r>
              <a:rPr lang="en-GB" dirty="0" smtClean="0"/>
              <a:t>(Clinical). </a:t>
            </a:r>
          </a:p>
          <a:p>
            <a:pPr eaLnBrk="1" hangingPunct="1">
              <a:spcBef>
                <a:spcPct val="0"/>
              </a:spcBef>
            </a:pPr>
            <a:endParaRPr lang="en-GB" dirty="0" smtClean="0"/>
          </a:p>
          <a:p>
            <a:pPr eaLnBrk="1" hangingPunct="1">
              <a:spcBef>
                <a:spcPct val="0"/>
              </a:spcBef>
            </a:pPr>
            <a:r>
              <a:rPr lang="en-GB" dirty="0" smtClean="0"/>
              <a:t>Used biochemically validated 4-week outcome as outcome, </a:t>
            </a:r>
            <a:r>
              <a:rPr lang="en-GB" b="1" dirty="0" smtClean="0"/>
              <a:t>4 weeks after quit date </a:t>
            </a:r>
            <a:r>
              <a:rPr lang="en-GB" dirty="0" smtClean="0"/>
              <a:t>client </a:t>
            </a:r>
            <a:r>
              <a:rPr lang="en-GB" b="1" dirty="0" smtClean="0"/>
              <a:t>reports no smoking for at least two weeks</a:t>
            </a:r>
            <a:r>
              <a:rPr lang="en-GB" dirty="0" smtClean="0"/>
              <a:t> and this is supported by a </a:t>
            </a:r>
            <a:r>
              <a:rPr lang="en-GB" b="1" dirty="0" smtClean="0"/>
              <a:t>low amount of carbon monoxide </a:t>
            </a:r>
            <a:r>
              <a:rPr lang="en-GB" dirty="0" smtClean="0"/>
              <a:t>in the expired air. </a:t>
            </a:r>
          </a:p>
          <a:p>
            <a:pPr eaLnBrk="1" hangingPunct="1">
              <a:spcBef>
                <a:spcPct val="0"/>
              </a:spcBef>
            </a:pPr>
            <a:r>
              <a:rPr lang="en-GB" dirty="0" smtClean="0"/>
              <a:t>As is standard practice in smoking cessation research, everyone lost to follow-up was counted as not being abstinent, </a:t>
            </a:r>
            <a:r>
              <a:rPr lang="en-GB" dirty="0" err="1" smtClean="0"/>
              <a:t>ie</a:t>
            </a:r>
            <a:r>
              <a:rPr lang="en-GB" dirty="0" smtClean="0"/>
              <a:t> smoking. </a:t>
            </a:r>
          </a:p>
          <a:p>
            <a:pPr eaLnBrk="1" hangingPunct="1">
              <a:spcBef>
                <a:spcPct val="0"/>
              </a:spcBef>
            </a:pPr>
            <a:endParaRPr lang="en-GB" dirty="0" smtClean="0"/>
          </a:p>
          <a:p>
            <a:pPr eaLnBrk="1" hangingPunct="1">
              <a:spcBef>
                <a:spcPct val="0"/>
              </a:spcBef>
            </a:pPr>
            <a:r>
              <a:rPr lang="en-GB" b="1" dirty="0" smtClean="0"/>
              <a:t>Looked at outcomes in the medication</a:t>
            </a:r>
            <a:r>
              <a:rPr lang="en-GB" b="1" baseline="0" dirty="0" smtClean="0"/>
              <a:t> groups and then took other predictors into account. </a:t>
            </a:r>
            <a:endParaRPr lang="en-GB" b="1" dirty="0" smtClean="0"/>
          </a:p>
          <a:p>
            <a:pPr eaLnBrk="1" hangingPunct="1">
              <a:spcBef>
                <a:spcPct val="0"/>
              </a:spcBef>
            </a:pPr>
            <a:endParaRPr lang="de-DE" dirty="0" smtClean="0"/>
          </a:p>
          <a:p>
            <a:pPr eaLnBrk="1" hangingPunct="1">
              <a:spcBef>
                <a:spcPct val="0"/>
              </a:spcBef>
            </a:pPr>
            <a:r>
              <a:rPr lang="de-DE" dirty="0" smtClean="0"/>
              <a:t>Adjusted for treatment setting and type of support and client characteristics (list), and also year of the quit attempt</a:t>
            </a:r>
          </a:p>
          <a:p>
            <a:pPr eaLnBrk="1" hangingPunct="1">
              <a:spcBef>
                <a:spcPct val="0"/>
              </a:spcBef>
            </a:pPr>
            <a:endParaRPr lang="de-DE"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de-DE" b="1" dirty="0" smtClean="0"/>
              <a:t>HSI is</a:t>
            </a:r>
            <a:r>
              <a:rPr lang="de-DE" b="1" baseline="0" dirty="0" smtClean="0"/>
              <a:t> </a:t>
            </a:r>
            <a:r>
              <a:rPr lang="de-DE" baseline="0" dirty="0" smtClean="0"/>
              <a:t>a </a:t>
            </a:r>
            <a:r>
              <a:rPr lang="de-DE" dirty="0" smtClean="0"/>
              <a:t>dependence measure based on </a:t>
            </a:r>
            <a:r>
              <a:rPr lang="de-DE" b="1" dirty="0" smtClean="0"/>
              <a:t>number</a:t>
            </a:r>
            <a:r>
              <a:rPr lang="de-DE" b="1" baseline="0" dirty="0" smtClean="0"/>
              <a:t> of cigarettes</a:t>
            </a:r>
            <a:r>
              <a:rPr lang="de-DE" baseline="0" dirty="0" smtClean="0"/>
              <a:t> per day and </a:t>
            </a:r>
            <a:r>
              <a:rPr lang="de-DE" b="1" baseline="0" dirty="0" smtClean="0"/>
              <a:t>time to first cigarette </a:t>
            </a:r>
            <a:r>
              <a:rPr lang="de-DE" baseline="0" dirty="0" smtClean="0"/>
              <a:t>in the morning. </a:t>
            </a:r>
          </a:p>
          <a:p>
            <a:pPr marL="0" marR="0" indent="0" algn="l" defTabSz="914400" rtl="0" eaLnBrk="1" fontAlgn="base" latinLnBrk="0" hangingPunct="1">
              <a:lnSpc>
                <a:spcPct val="100000"/>
              </a:lnSpc>
              <a:spcBef>
                <a:spcPct val="0"/>
              </a:spcBef>
              <a:spcAft>
                <a:spcPct val="0"/>
              </a:spcAft>
              <a:buClrTx/>
              <a:buSzTx/>
              <a:buFontTx/>
              <a:buNone/>
              <a:tabLst/>
              <a:defRPr/>
            </a:pPr>
            <a:r>
              <a:rPr lang="de-DE" dirty="0" smtClean="0"/>
              <a:t>Only </a:t>
            </a:r>
            <a:r>
              <a:rPr lang="de-DE" b="1" dirty="0" smtClean="0"/>
              <a:t>available for minority </a:t>
            </a:r>
            <a:r>
              <a:rPr lang="de-DE" dirty="0" smtClean="0"/>
              <a:t>of clients, so not included but differences assessed separately</a:t>
            </a:r>
            <a:endParaRPr lang="en-GB" dirty="0" smtClean="0"/>
          </a:p>
          <a:p>
            <a:pPr eaLnBrk="1" hangingPunct="1">
              <a:spcBef>
                <a:spcPct val="0"/>
              </a:spcBef>
            </a:pPr>
            <a:endParaRPr lang="en-GB" dirty="0" smtClean="0"/>
          </a:p>
        </p:txBody>
      </p:sp>
      <p:sp>
        <p:nvSpPr>
          <p:cNvPr id="4" name="Slide Number Placeholder 3"/>
          <p:cNvSpPr>
            <a:spLocks noGrp="1"/>
          </p:cNvSpPr>
          <p:nvPr>
            <p:ph type="sldNum" sz="quarter" idx="10"/>
          </p:nvPr>
        </p:nvSpPr>
        <p:spPr/>
        <p:txBody>
          <a:bodyPr/>
          <a:lstStyle/>
          <a:p>
            <a:pPr>
              <a:defRPr/>
            </a:pPr>
            <a:fld id="{74BEC68D-E1C3-4334-90EA-4E2557336243}" type="slidenum">
              <a:rPr lang="en-GB" smtClean="0"/>
              <a:pPr>
                <a:defRPr/>
              </a:pPr>
              <a:t>7</a:t>
            </a:fld>
            <a:endParaRPr lang="en-GB" dirty="0"/>
          </a:p>
        </p:txBody>
      </p:sp>
    </p:spTree>
    <p:extLst>
      <p:ext uri="{BB962C8B-B14F-4D97-AF65-F5344CB8AC3E}">
        <p14:creationId xmlns:p14="http://schemas.microsoft.com/office/powerpoint/2010/main" val="14052497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de-DE" b="1" dirty="0" smtClean="0"/>
              <a:t>Used logistic regression to calculate the effect of each predictor on the outcome</a:t>
            </a:r>
            <a:r>
              <a:rPr lang="de-DE" dirty="0" smtClean="0"/>
              <a:t>. </a:t>
            </a:r>
          </a:p>
          <a:p>
            <a:pPr eaLnBrk="1" hangingPunct="1">
              <a:spcBef>
                <a:spcPct val="0"/>
              </a:spcBef>
            </a:pPr>
            <a:endParaRPr lang="de-DE" dirty="0" smtClean="0"/>
          </a:p>
          <a:p>
            <a:pPr eaLnBrk="1" hangingPunct="1">
              <a:spcBef>
                <a:spcPct val="0"/>
              </a:spcBef>
            </a:pPr>
            <a:r>
              <a:rPr lang="de-DE" dirty="0" smtClean="0"/>
              <a:t>Treatment episodes within the same service share similarities, so to allow for this type of clustering or nesting, we used two-level models</a:t>
            </a:r>
          </a:p>
          <a:p>
            <a:pPr eaLnBrk="1" hangingPunct="1">
              <a:spcBef>
                <a:spcPct val="0"/>
              </a:spcBef>
            </a:pPr>
            <a:r>
              <a:rPr lang="de-DE" dirty="0" smtClean="0"/>
              <a:t>(Level 2 was service and the medication effect was allowed to vary across services as a random effect)</a:t>
            </a:r>
          </a:p>
          <a:p>
            <a:pPr eaLnBrk="1" hangingPunct="1">
              <a:spcBef>
                <a:spcPct val="0"/>
              </a:spcBef>
            </a:pPr>
            <a:endParaRPr lang="de-DE" dirty="0" smtClean="0"/>
          </a:p>
          <a:p>
            <a:pPr eaLnBrk="1" hangingPunct="1">
              <a:spcBef>
                <a:spcPct val="0"/>
              </a:spcBef>
            </a:pPr>
            <a:r>
              <a:rPr lang="de-DE" b="1" dirty="0" smtClean="0"/>
              <a:t>Two sensitivity analysis</a:t>
            </a:r>
            <a:r>
              <a:rPr lang="de-DE" dirty="0" smtClean="0"/>
              <a:t>, </a:t>
            </a:r>
            <a:r>
              <a:rPr lang="de-DE" b="1" dirty="0" smtClean="0"/>
              <a:t>one mentioned earlie</a:t>
            </a:r>
            <a:r>
              <a:rPr lang="de-DE" dirty="0" smtClean="0"/>
              <a:t>r, second including only those who had been followed up, so </a:t>
            </a:r>
            <a:r>
              <a:rPr lang="en-GB" dirty="0" smtClean="0"/>
              <a:t>excluding all those assumed to be smoking because of loss to follow-up</a:t>
            </a:r>
            <a:endParaRPr lang="de-DE" dirty="0" smtClean="0"/>
          </a:p>
          <a:p>
            <a:pPr eaLnBrk="1" hangingPunct="1">
              <a:spcBef>
                <a:spcPct val="0"/>
              </a:spcBef>
            </a:pPr>
            <a:endParaRPr lang="de-DE" dirty="0"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83C130-3C6C-477C-87AF-34047695C728}" type="slidenum">
              <a:rPr lang="en-GB" smtClean="0"/>
              <a:pPr fontAlgn="base">
                <a:spcBef>
                  <a:spcPct val="0"/>
                </a:spcBef>
                <a:spcAft>
                  <a:spcPct val="0"/>
                </a:spcAft>
                <a:defRPr/>
              </a:pPr>
              <a:t>8</a:t>
            </a:fld>
            <a:endParaRPr lang="en-GB" smtClean="0"/>
          </a:p>
        </p:txBody>
      </p:sp>
    </p:spTree>
    <p:extLst>
      <p:ext uri="{BB962C8B-B14F-4D97-AF65-F5344CB8AC3E}">
        <p14:creationId xmlns:p14="http://schemas.microsoft.com/office/powerpoint/2010/main" val="1395036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Look at the women in the </a:t>
            </a:r>
            <a:r>
              <a:rPr lang="en-US" b="1" dirty="0" smtClean="0"/>
              <a:t>three</a:t>
            </a:r>
            <a:r>
              <a:rPr lang="en-US" b="1" baseline="0" dirty="0" smtClean="0"/>
              <a:t> groups and their treatment</a:t>
            </a:r>
          </a:p>
          <a:p>
            <a:pPr eaLnBrk="1" hangingPunct="1">
              <a:spcBef>
                <a:spcPct val="0"/>
              </a:spcBef>
            </a:pPr>
            <a:r>
              <a:rPr lang="en-US" b="1" baseline="0" dirty="0" smtClean="0"/>
              <a:t>Biggest group received combination NRT</a:t>
            </a:r>
            <a:endParaRPr lang="en-US" b="1" dirty="0" smtClean="0"/>
          </a:p>
          <a:p>
            <a:pPr eaLnBrk="1" hangingPunct="1">
              <a:spcBef>
                <a:spcPct val="0"/>
              </a:spcBef>
            </a:pPr>
            <a:r>
              <a:rPr lang="en-US" b="1" dirty="0" smtClean="0"/>
              <a:t>Mid-twenties,</a:t>
            </a:r>
            <a:r>
              <a:rPr lang="en-US" b="1" baseline="0" dirty="0" smtClean="0"/>
              <a:t> mostly white, beginning of second trimester</a:t>
            </a:r>
            <a:endParaRPr lang="en-US" b="1" dirty="0" smtClean="0"/>
          </a:p>
          <a:p>
            <a:pPr eaLnBrk="1" hangingPunct="1">
              <a:spcBef>
                <a:spcPct val="0"/>
              </a:spcBef>
            </a:pPr>
            <a:r>
              <a:rPr lang="en-US" dirty="0" smtClean="0"/>
              <a:t>Largest group seen in </a:t>
            </a:r>
            <a:r>
              <a:rPr lang="en-US" b="1" dirty="0" smtClean="0"/>
              <a:t>specialist services</a:t>
            </a:r>
            <a:r>
              <a:rPr lang="en-US" dirty="0" smtClean="0"/>
              <a:t>, many also </a:t>
            </a:r>
            <a:r>
              <a:rPr lang="en-US" b="1" dirty="0" smtClean="0"/>
              <a:t>at home, usually by specialist </a:t>
            </a:r>
            <a:r>
              <a:rPr lang="en-US" dirty="0" smtClean="0"/>
              <a:t>practitioners, also some in primary care or other settings</a:t>
            </a:r>
          </a:p>
          <a:p>
            <a:pPr eaLnBrk="1" hangingPunct="1">
              <a:spcBef>
                <a:spcPct val="0"/>
              </a:spcBef>
            </a:pPr>
            <a:r>
              <a:rPr lang="en-US" dirty="0" smtClean="0"/>
              <a:t>As usual, most seen in 1-1 situation</a:t>
            </a:r>
          </a:p>
          <a:p>
            <a:pPr eaLnBrk="1" hangingPunct="1">
              <a:spcBef>
                <a:spcPct val="0"/>
              </a:spcBef>
            </a:pPr>
            <a:endParaRPr lang="en-US" dirty="0" smtClean="0"/>
          </a:p>
          <a:p>
            <a:pPr eaLnBrk="1" hangingPunct="1">
              <a:spcBef>
                <a:spcPct val="0"/>
              </a:spcBef>
            </a:pPr>
            <a:r>
              <a:rPr lang="en-US" dirty="0" smtClean="0"/>
              <a:t>Becomes </a:t>
            </a:r>
            <a:r>
              <a:rPr lang="en-US" b="1" dirty="0" smtClean="0"/>
              <a:t>interesting - quit rates. </a:t>
            </a:r>
          </a:p>
          <a:p>
            <a:pPr eaLnBrk="1" hangingPunct="1">
              <a:spcBef>
                <a:spcPct val="0"/>
              </a:spcBef>
            </a:pPr>
            <a:endParaRPr lang="en-US" b="1" dirty="0" smtClean="0"/>
          </a:p>
          <a:p>
            <a:pPr eaLnBrk="1" hangingPunct="1">
              <a:spcBef>
                <a:spcPct val="0"/>
              </a:spcBef>
            </a:pPr>
            <a:r>
              <a:rPr lang="en-US" b="1" dirty="0" smtClean="0"/>
              <a:t>Loss to follow up quite high, varied across groups, hence sensitivity analysis </a:t>
            </a:r>
          </a:p>
          <a:p>
            <a:pPr eaLnBrk="1" hangingPunct="1">
              <a:spcBef>
                <a:spcPct val="0"/>
              </a:spcBef>
            </a:pPr>
            <a:endParaRPr lang="en-US" b="1" dirty="0" smtClean="0"/>
          </a:p>
          <a:p>
            <a:pPr eaLnBrk="1" hangingPunct="1">
              <a:spcBef>
                <a:spcPct val="0"/>
              </a:spcBef>
            </a:pPr>
            <a:r>
              <a:rPr lang="en-US" b="0" dirty="0" smtClean="0"/>
              <a:t>All characteristics differ between the groups</a:t>
            </a:r>
          </a:p>
          <a:p>
            <a:pPr eaLnBrk="1" hangingPunct="1">
              <a:spcBef>
                <a:spcPct val="0"/>
              </a:spcBef>
            </a:pPr>
            <a:endParaRPr lang="en-US" dirty="0" smtClean="0"/>
          </a:p>
          <a:p>
            <a:pPr eaLnBrk="1" hangingPunct="1">
              <a:spcBef>
                <a:spcPct val="0"/>
              </a:spcBef>
            </a:pPr>
            <a:r>
              <a:rPr lang="en-US" dirty="0" smtClean="0"/>
              <a:t>(No medication may also have had medication, poorer quality of data recording as shown in larger proportion of ethnicity unknown and occupation unable to code etc.)</a:t>
            </a:r>
          </a:p>
          <a:p>
            <a:pPr eaLnBrk="1" hangingPunct="1">
              <a:spcBef>
                <a:spcPct val="0"/>
              </a:spcBef>
            </a:pPr>
            <a:endParaRPr lang="en-GB" b="0" dirty="0"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E0AD54-4F4A-4CD7-97B6-BF0FEC10EC5B}" type="slidenum">
              <a:rPr lang="en-GB" smtClean="0"/>
              <a:pPr fontAlgn="base">
                <a:spcBef>
                  <a:spcPct val="0"/>
                </a:spcBef>
                <a:spcAft>
                  <a:spcPct val="0"/>
                </a:spcAft>
                <a:defRPr/>
              </a:pPr>
              <a:t>9</a:t>
            </a:fld>
            <a:endParaRPr lang="en-GB" smtClean="0"/>
          </a:p>
        </p:txBody>
      </p:sp>
    </p:spTree>
    <p:extLst>
      <p:ext uri="{BB962C8B-B14F-4D97-AF65-F5344CB8AC3E}">
        <p14:creationId xmlns:p14="http://schemas.microsoft.com/office/powerpoint/2010/main" val="678071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24340F84-B1DD-47D8-9C59-A1898D031C50}" type="datetime1">
              <a:rPr lang="en-US"/>
              <a:pPr>
                <a:defRPr/>
              </a:pPr>
              <a:t>6/26/2013</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42303E63-8B60-416C-92A3-8A8107951155}"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25197DC5-0619-471D-B07F-27A728B8140F}" type="datetime1">
              <a:rPr lang="en-US"/>
              <a:pPr>
                <a:defRPr/>
              </a:pPr>
              <a:t>6/26/2013</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04AC2F97-1E6D-4A6E-A75C-F5C872A37A5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B5504CD0-A00A-4715-B622-3F33BB0D215D}" type="datetime1">
              <a:rPr lang="en-US"/>
              <a:pPr>
                <a:defRPr/>
              </a:pPr>
              <a:t>6/26/2013</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8B2DEC68-E6B8-40D9-8D9D-EF19996B0AE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129B2280-328B-4EB0-8A97-A06F7E152B38}" type="datetime1">
              <a:rPr lang="en-US"/>
              <a:pPr>
                <a:defRPr/>
              </a:pPr>
              <a:t>6/26/2013</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82615DBD-E76A-4164-873E-E6B7923FA8EF}"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fontAlgn="auto">
              <a:spcBef>
                <a:spcPts val="0"/>
              </a:spcBef>
              <a:spcAft>
                <a:spcPts val="0"/>
              </a:spcAft>
              <a:defRPr/>
            </a:lvl1pPr>
          </a:lstStyle>
          <a:p>
            <a:pPr>
              <a:defRPr/>
            </a:pPr>
            <a:fld id="{050049B4-DF0C-440D-8B0A-19EDC5069E79}" type="datetime1">
              <a:rPr lang="en-US"/>
              <a:pPr>
                <a:defRPr/>
              </a:pPr>
              <a:t>6/26/2013</a:t>
            </a:fld>
            <a:endParaRPr lang="en-US" dirty="0"/>
          </a:p>
        </p:txBody>
      </p:sp>
      <p:sp>
        <p:nvSpPr>
          <p:cNvPr id="5"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DFDB3291-27EF-4AFA-BEDF-D00A325BA76B}"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fontAlgn="auto">
              <a:spcBef>
                <a:spcPts val="0"/>
              </a:spcBef>
              <a:spcAft>
                <a:spcPts val="0"/>
              </a:spcAft>
              <a:defRPr/>
            </a:lvl1pPr>
          </a:lstStyle>
          <a:p>
            <a:pPr>
              <a:defRPr/>
            </a:pPr>
            <a:fld id="{F6EBB1FA-A0C5-4F18-9189-8DC7CAE5BA73}" type="datetime1">
              <a:rPr lang="en-US"/>
              <a:pPr>
                <a:defRPr/>
              </a:pPr>
              <a:t>6/26/2013</a:t>
            </a:fld>
            <a:endParaRPr lang="en-US" dirty="0"/>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4B2E4952-0BE0-4E22-A22A-0828D3E89C8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fontAlgn="auto">
              <a:spcBef>
                <a:spcPts val="0"/>
              </a:spcBef>
              <a:spcAft>
                <a:spcPts val="0"/>
              </a:spcAft>
              <a:defRPr/>
            </a:lvl1pPr>
          </a:lstStyle>
          <a:p>
            <a:pPr>
              <a:defRPr/>
            </a:pPr>
            <a:fld id="{CED1310F-A237-49E9-8317-4D210E3F42CE}" type="datetime1">
              <a:rPr lang="en-US"/>
              <a:pPr>
                <a:defRPr/>
              </a:pPr>
              <a:t>6/26/2013</a:t>
            </a:fld>
            <a:endParaRPr lang="en-US" dirty="0"/>
          </a:p>
        </p:txBody>
      </p:sp>
      <p:sp>
        <p:nvSpPr>
          <p:cNvPr id="8"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AA2961E8-EEC1-4366-B588-DC2337C34C7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fontAlgn="auto">
              <a:spcBef>
                <a:spcPts val="0"/>
              </a:spcBef>
              <a:spcAft>
                <a:spcPts val="0"/>
              </a:spcAft>
              <a:defRPr/>
            </a:lvl1pPr>
          </a:lstStyle>
          <a:p>
            <a:pPr>
              <a:defRPr/>
            </a:pPr>
            <a:fld id="{9DDFA0EC-66F2-462A-A5F4-9C775DDC4AF0}" type="datetime1">
              <a:rPr lang="en-US"/>
              <a:pPr>
                <a:defRPr/>
              </a:pPr>
              <a:t>6/26/2013</a:t>
            </a:fld>
            <a:endParaRPr lang="en-US" dirty="0"/>
          </a:p>
        </p:txBody>
      </p:sp>
      <p:sp>
        <p:nvSpPr>
          <p:cNvPr id="4"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9C695832-A0B5-44B4-A4A1-AE10A9F37BA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fontAlgn="auto">
              <a:spcBef>
                <a:spcPts val="0"/>
              </a:spcBef>
              <a:spcAft>
                <a:spcPts val="0"/>
              </a:spcAft>
              <a:defRPr/>
            </a:lvl1pPr>
          </a:lstStyle>
          <a:p>
            <a:pPr>
              <a:defRPr/>
            </a:pPr>
            <a:fld id="{4531D534-4BF6-4331-8942-2D3C1B52DA0A}" type="datetime1">
              <a:rPr lang="en-US"/>
              <a:pPr>
                <a:defRPr/>
              </a:pPr>
              <a:t>6/26/2013</a:t>
            </a:fld>
            <a:endParaRPr lang="en-US" dirty="0"/>
          </a:p>
        </p:txBody>
      </p:sp>
      <p:sp>
        <p:nvSpPr>
          <p:cNvPr id="3"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506ABF4B-F3BD-4098-9065-E7CF31114C0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fontAlgn="auto">
              <a:spcBef>
                <a:spcPts val="0"/>
              </a:spcBef>
              <a:spcAft>
                <a:spcPts val="0"/>
              </a:spcAft>
              <a:defRPr/>
            </a:lvl1pPr>
          </a:lstStyle>
          <a:p>
            <a:pPr>
              <a:defRPr/>
            </a:pPr>
            <a:fld id="{D0037027-783C-40AE-9CBA-6AA6D49B8C11}" type="datetime1">
              <a:rPr lang="en-US"/>
              <a:pPr>
                <a:defRPr/>
              </a:pPr>
              <a:t>6/26/2013</a:t>
            </a:fld>
            <a:endParaRPr lang="en-US" dirty="0"/>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B48A3E7D-4633-47C2-A578-7C39B2A6080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fontAlgn="auto">
              <a:spcBef>
                <a:spcPts val="0"/>
              </a:spcBef>
              <a:spcAft>
                <a:spcPts val="0"/>
              </a:spcAft>
              <a:defRPr/>
            </a:lvl1pPr>
          </a:lstStyle>
          <a:p>
            <a:pPr>
              <a:defRPr/>
            </a:pPr>
            <a:fld id="{42C9BB52-7DA0-4675-A8CA-B03D5DA3FD34}" type="datetime1">
              <a:rPr lang="en-US"/>
              <a:pPr>
                <a:defRPr/>
              </a:pPr>
              <a:t>6/26/2013</a:t>
            </a:fld>
            <a:endParaRPr lang="en-US" dirty="0"/>
          </a:p>
        </p:txBody>
      </p:sp>
      <p:sp>
        <p:nvSpPr>
          <p:cNvPr id="6" name="Footer Placeholder 4"/>
          <p:cNvSpPr>
            <a:spLocks noGrp="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Slide Number Placeholder 5"/>
          <p:cNvSpPr>
            <a:spLocks noGrp="1"/>
          </p:cNvSpPr>
          <p:nvPr>
            <p:ph type="sldNum" sz="quarter" idx="12"/>
          </p:nvPr>
        </p:nvSpPr>
        <p:spPr/>
        <p:txBody>
          <a:bodyPr/>
          <a:lstStyle>
            <a:lvl1pPr fontAlgn="auto">
              <a:spcBef>
                <a:spcPts val="0"/>
              </a:spcBef>
              <a:spcAft>
                <a:spcPts val="0"/>
              </a:spcAft>
              <a:defRPr/>
            </a:lvl1pPr>
          </a:lstStyle>
          <a:p>
            <a:pPr>
              <a:defRPr/>
            </a:pPr>
            <a:fld id="{4F811D88-5753-4243-9D35-3500643A487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85800" y="274638"/>
            <a:ext cx="7848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smtClean="0"/>
          </a:p>
        </p:txBody>
      </p:sp>
      <p:sp>
        <p:nvSpPr>
          <p:cNvPr id="1027" name="Text Placeholder 2"/>
          <p:cNvSpPr>
            <a:spLocks noGrp="1"/>
          </p:cNvSpPr>
          <p:nvPr>
            <p:ph type="body" idx="1"/>
          </p:nvPr>
        </p:nvSpPr>
        <p:spPr bwMode="auto">
          <a:xfrm>
            <a:off x="685800" y="1600200"/>
            <a:ext cx="7848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E232C98-7A67-4B69-9B17-ABC5BCCF873B}" type="datetime1">
              <a:rPr lang="en-US"/>
              <a:pPr>
                <a:defRPr/>
              </a:pPr>
              <a:t>6/26/2013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1A80EB51-CE63-4AA0-B718-1F3B2073E0CB}" type="slidenum">
              <a:rPr lang="en-US"/>
              <a:pPr>
                <a:defRPr/>
              </a:pPr>
              <a:t>‹#›</a:t>
            </a:fld>
            <a:endParaRPr lang="en-US" dirty="0"/>
          </a:p>
        </p:txBody>
      </p:sp>
      <p:pic>
        <p:nvPicPr>
          <p:cNvPr id="1031" name="Picture 7" descr="CIC slide 02.jpg"/>
          <p:cNvPicPr>
            <a:picLocks noChangeAspect="1"/>
          </p:cNvPicPr>
          <p:nvPr userDrawn="1"/>
        </p:nvPicPr>
        <p:blipFill>
          <a:blip r:embed="rId13" cstate="print"/>
          <a:srcRect/>
          <a:stretch>
            <a:fillRect/>
          </a:stretch>
        </p:blipFill>
        <p:spPr bwMode="auto">
          <a:xfrm>
            <a:off x="1588" y="0"/>
            <a:ext cx="9140825"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txStyles>
    <p:titleStyle>
      <a:lvl1pPr algn="l" defTabSz="457200" rtl="0" eaLnBrk="0" fontAlgn="base" hangingPunct="0">
        <a:spcBef>
          <a:spcPct val="0"/>
        </a:spcBef>
        <a:spcAft>
          <a:spcPct val="0"/>
        </a:spcAft>
        <a:defRPr sz="3200" b="1" kern="1200">
          <a:solidFill>
            <a:schemeClr val="bg1"/>
          </a:solidFill>
          <a:latin typeface="Arial"/>
          <a:ea typeface="ＭＳ Ｐゴシック" pitchFamily="-109" charset="-128"/>
          <a:cs typeface="Arial"/>
        </a:defRPr>
      </a:lvl1pPr>
      <a:lvl2pPr algn="l" defTabSz="457200" rtl="0" eaLnBrk="0" fontAlgn="base" hangingPunct="0">
        <a:spcBef>
          <a:spcPct val="0"/>
        </a:spcBef>
        <a:spcAft>
          <a:spcPct val="0"/>
        </a:spcAft>
        <a:defRPr sz="3200" b="1">
          <a:solidFill>
            <a:schemeClr val="bg1"/>
          </a:solidFill>
          <a:latin typeface="Arial" pitchFamily="-109" charset="0"/>
          <a:ea typeface="ＭＳ Ｐゴシック" pitchFamily="-109" charset="-128"/>
          <a:cs typeface="Arial" charset="0"/>
        </a:defRPr>
      </a:lvl2pPr>
      <a:lvl3pPr algn="l" defTabSz="457200" rtl="0" eaLnBrk="0" fontAlgn="base" hangingPunct="0">
        <a:spcBef>
          <a:spcPct val="0"/>
        </a:spcBef>
        <a:spcAft>
          <a:spcPct val="0"/>
        </a:spcAft>
        <a:defRPr sz="3200" b="1">
          <a:solidFill>
            <a:schemeClr val="bg1"/>
          </a:solidFill>
          <a:latin typeface="Arial" pitchFamily="-109" charset="0"/>
          <a:ea typeface="ＭＳ Ｐゴシック" pitchFamily="-109" charset="-128"/>
          <a:cs typeface="Arial" charset="0"/>
        </a:defRPr>
      </a:lvl3pPr>
      <a:lvl4pPr algn="l" defTabSz="457200" rtl="0" eaLnBrk="0" fontAlgn="base" hangingPunct="0">
        <a:spcBef>
          <a:spcPct val="0"/>
        </a:spcBef>
        <a:spcAft>
          <a:spcPct val="0"/>
        </a:spcAft>
        <a:defRPr sz="3200" b="1">
          <a:solidFill>
            <a:schemeClr val="bg1"/>
          </a:solidFill>
          <a:latin typeface="Arial" pitchFamily="-109" charset="0"/>
          <a:ea typeface="ＭＳ Ｐゴシック" pitchFamily="-109" charset="-128"/>
          <a:cs typeface="Arial" charset="0"/>
        </a:defRPr>
      </a:lvl4pPr>
      <a:lvl5pPr algn="l" defTabSz="457200" rtl="0" eaLnBrk="0" fontAlgn="base" hangingPunct="0">
        <a:spcBef>
          <a:spcPct val="0"/>
        </a:spcBef>
        <a:spcAft>
          <a:spcPct val="0"/>
        </a:spcAft>
        <a:defRPr sz="3200" b="1">
          <a:solidFill>
            <a:schemeClr val="bg1"/>
          </a:solidFill>
          <a:latin typeface="Arial" pitchFamily="-109" charset="0"/>
          <a:ea typeface="ＭＳ Ｐゴシック" pitchFamily="-109" charset="-128"/>
          <a:cs typeface="Arial" charset="0"/>
        </a:defRPr>
      </a:lvl5pPr>
      <a:lvl6pPr marL="457200" algn="l" defTabSz="457200" rtl="0" fontAlgn="base">
        <a:spcBef>
          <a:spcPct val="0"/>
        </a:spcBef>
        <a:spcAft>
          <a:spcPct val="0"/>
        </a:spcAft>
        <a:defRPr sz="3200" b="1">
          <a:solidFill>
            <a:schemeClr val="bg1"/>
          </a:solidFill>
          <a:latin typeface="Arial" pitchFamily="-109" charset="0"/>
          <a:ea typeface="ＭＳ Ｐゴシック" pitchFamily="-109" charset="-128"/>
        </a:defRPr>
      </a:lvl6pPr>
      <a:lvl7pPr marL="914400" algn="l" defTabSz="457200" rtl="0" fontAlgn="base">
        <a:spcBef>
          <a:spcPct val="0"/>
        </a:spcBef>
        <a:spcAft>
          <a:spcPct val="0"/>
        </a:spcAft>
        <a:defRPr sz="3200" b="1">
          <a:solidFill>
            <a:schemeClr val="bg1"/>
          </a:solidFill>
          <a:latin typeface="Arial" pitchFamily="-109" charset="0"/>
          <a:ea typeface="ＭＳ Ｐゴシック" pitchFamily="-109" charset="-128"/>
        </a:defRPr>
      </a:lvl7pPr>
      <a:lvl8pPr marL="1371600" algn="l" defTabSz="457200" rtl="0" fontAlgn="base">
        <a:spcBef>
          <a:spcPct val="0"/>
        </a:spcBef>
        <a:spcAft>
          <a:spcPct val="0"/>
        </a:spcAft>
        <a:defRPr sz="3200" b="1">
          <a:solidFill>
            <a:schemeClr val="bg1"/>
          </a:solidFill>
          <a:latin typeface="Arial" pitchFamily="-109" charset="0"/>
          <a:ea typeface="ＭＳ Ｐゴシック" pitchFamily="-109" charset="-128"/>
        </a:defRPr>
      </a:lvl8pPr>
      <a:lvl9pPr marL="1828800" algn="l" defTabSz="457200" rtl="0" fontAlgn="base">
        <a:spcBef>
          <a:spcPct val="0"/>
        </a:spcBef>
        <a:spcAft>
          <a:spcPct val="0"/>
        </a:spcAft>
        <a:defRPr sz="3200" b="1">
          <a:solidFill>
            <a:schemeClr val="bg1"/>
          </a:solidFill>
          <a:latin typeface="Arial" pitchFamily="-109" charset="0"/>
          <a:ea typeface="ＭＳ Ｐゴシック" pitchFamily="-109" charset="-128"/>
        </a:defRPr>
      </a:lvl9pPr>
    </p:titleStyle>
    <p:bodyStyle>
      <a:lvl1pPr marL="342900" indent="-342900" algn="l" defTabSz="457200" rtl="0" eaLnBrk="0" fontAlgn="base" hangingPunct="0">
        <a:spcBef>
          <a:spcPct val="20000"/>
        </a:spcBef>
        <a:spcAft>
          <a:spcPct val="0"/>
        </a:spcAft>
        <a:buFont typeface="Arial" pitchFamily="34" charset="0"/>
        <a:buChar char="•"/>
        <a:defRPr sz="1600" kern="1200">
          <a:solidFill>
            <a:schemeClr val="bg1"/>
          </a:solidFill>
          <a:latin typeface="Arial"/>
          <a:ea typeface="ＭＳ Ｐゴシック" pitchFamily="-109" charset="-128"/>
          <a:cs typeface="Arial"/>
        </a:defRPr>
      </a:lvl1pPr>
      <a:lvl2pPr marL="742950" indent="-285750" algn="l" defTabSz="457200" rtl="0" eaLnBrk="0" fontAlgn="base" hangingPunct="0">
        <a:spcBef>
          <a:spcPct val="20000"/>
        </a:spcBef>
        <a:spcAft>
          <a:spcPct val="0"/>
        </a:spcAft>
        <a:buFont typeface="Arial" pitchFamily="34" charset="0"/>
        <a:buChar char="–"/>
        <a:defRPr sz="1600" kern="1200">
          <a:solidFill>
            <a:schemeClr val="bg1"/>
          </a:solidFill>
          <a:latin typeface="Arial"/>
          <a:ea typeface="ＭＳ Ｐゴシック" pitchFamily="-109" charset="-128"/>
          <a:cs typeface="Arial"/>
        </a:defRPr>
      </a:lvl2pPr>
      <a:lvl3pPr marL="1143000" indent="-228600" algn="l" defTabSz="457200" rtl="0" eaLnBrk="0" fontAlgn="base" hangingPunct="0">
        <a:spcBef>
          <a:spcPct val="20000"/>
        </a:spcBef>
        <a:spcAft>
          <a:spcPct val="0"/>
        </a:spcAft>
        <a:buFont typeface="Arial" pitchFamily="34" charset="0"/>
        <a:buChar char="•"/>
        <a:defRPr sz="1600" kern="1200">
          <a:solidFill>
            <a:schemeClr val="bg1"/>
          </a:solidFill>
          <a:latin typeface="Arial"/>
          <a:ea typeface="ＭＳ Ｐゴシック" pitchFamily="-109" charset="-128"/>
          <a:cs typeface="Arial"/>
        </a:defRPr>
      </a:lvl3pPr>
      <a:lvl4pPr marL="1600200" indent="-228600" algn="l" defTabSz="457200" rtl="0" eaLnBrk="0" fontAlgn="base" hangingPunct="0">
        <a:spcBef>
          <a:spcPct val="20000"/>
        </a:spcBef>
        <a:spcAft>
          <a:spcPct val="0"/>
        </a:spcAft>
        <a:buFont typeface="Arial" pitchFamily="34" charset="0"/>
        <a:buChar char="–"/>
        <a:defRPr sz="1600" kern="1200">
          <a:solidFill>
            <a:schemeClr val="bg1"/>
          </a:solidFill>
          <a:latin typeface="Arial"/>
          <a:ea typeface="ＭＳ Ｐゴシック" pitchFamily="-109" charset="-128"/>
          <a:cs typeface="Arial"/>
        </a:defRPr>
      </a:lvl4pPr>
      <a:lvl5pPr marL="2057400" indent="-228600" algn="l" defTabSz="457200" rtl="0" eaLnBrk="0" fontAlgn="base" hangingPunct="0">
        <a:spcBef>
          <a:spcPct val="20000"/>
        </a:spcBef>
        <a:spcAft>
          <a:spcPct val="0"/>
        </a:spcAft>
        <a:buFont typeface="Arial" pitchFamily="34" charset="0"/>
        <a:buChar char="»"/>
        <a:defRPr sz="1600" kern="1200">
          <a:solidFill>
            <a:schemeClr val="bg1"/>
          </a:solidFill>
          <a:latin typeface="Arial"/>
          <a:ea typeface="ＭＳ Ｐゴシック" pitchFamily="-109"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250825" y="908050"/>
            <a:ext cx="8424863" cy="2187575"/>
          </a:xfrm>
        </p:spPr>
        <p:txBody>
          <a:bodyPr/>
          <a:lstStyle/>
          <a:p>
            <a:pPr algn="ctr"/>
            <a:r>
              <a:rPr lang="en-GB" sz="3600" smtClean="0">
                <a:latin typeface="Arial" pitchFamily="34" charset="0"/>
                <a:ea typeface="ＭＳ Ｐゴシック"/>
                <a:cs typeface="Arial" pitchFamily="34" charset="0"/>
              </a:rPr>
              <a:t>Real-world effectiveness of nicotine replacement therapy in pregnancy</a:t>
            </a:r>
          </a:p>
        </p:txBody>
      </p:sp>
      <p:sp>
        <p:nvSpPr>
          <p:cNvPr id="3" name="Subtitle 2"/>
          <p:cNvSpPr>
            <a:spLocks noGrp="1"/>
          </p:cNvSpPr>
          <p:nvPr>
            <p:ph type="subTitle" idx="1"/>
          </p:nvPr>
        </p:nvSpPr>
        <p:spPr>
          <a:xfrm>
            <a:off x="0" y="3644900"/>
            <a:ext cx="9144000" cy="1993900"/>
          </a:xfrm>
        </p:spPr>
        <p:txBody>
          <a:bodyPr>
            <a:normAutofit fontScale="92500" lnSpcReduction="10000"/>
          </a:bodyPr>
          <a:lstStyle/>
          <a:p>
            <a:pPr>
              <a:defRPr/>
            </a:pPr>
            <a:r>
              <a:rPr lang="en-GB" sz="2600" b="1" dirty="0" smtClean="0">
                <a:solidFill>
                  <a:schemeClr val="accent3">
                    <a:lumMod val="40000"/>
                    <a:lumOff val="60000"/>
                  </a:schemeClr>
                </a:solidFill>
              </a:rPr>
              <a:t>Leonie S. Brose, </a:t>
            </a:r>
            <a:r>
              <a:rPr lang="en-GB" sz="2600" dirty="0" smtClean="0">
                <a:solidFill>
                  <a:schemeClr val="accent3">
                    <a:lumMod val="40000"/>
                    <a:lumOff val="60000"/>
                  </a:schemeClr>
                </a:solidFill>
              </a:rPr>
              <a:t>PhD </a:t>
            </a:r>
          </a:p>
          <a:p>
            <a:pPr>
              <a:defRPr/>
            </a:pPr>
            <a:r>
              <a:rPr lang="en-GB" sz="2600" b="1" dirty="0" smtClean="0">
                <a:solidFill>
                  <a:schemeClr val="accent3">
                    <a:lumMod val="40000"/>
                    <a:lumOff val="60000"/>
                  </a:schemeClr>
                </a:solidFill>
              </a:rPr>
              <a:t>Andy McEwen, </a:t>
            </a:r>
            <a:r>
              <a:rPr lang="en-GB" sz="2600" dirty="0" smtClean="0">
                <a:solidFill>
                  <a:schemeClr val="accent3">
                    <a:lumMod val="40000"/>
                    <a:lumOff val="60000"/>
                  </a:schemeClr>
                </a:solidFill>
              </a:rPr>
              <a:t>PhD</a:t>
            </a:r>
            <a:r>
              <a:rPr lang="en-GB" sz="2600" b="1" dirty="0" smtClean="0">
                <a:solidFill>
                  <a:schemeClr val="accent3">
                    <a:lumMod val="40000"/>
                    <a:lumOff val="60000"/>
                  </a:schemeClr>
                </a:solidFill>
              </a:rPr>
              <a:t> &amp; Robert West, </a:t>
            </a:r>
            <a:r>
              <a:rPr lang="en-GB" sz="2600" dirty="0" smtClean="0">
                <a:solidFill>
                  <a:schemeClr val="accent3">
                    <a:lumMod val="40000"/>
                    <a:lumOff val="60000"/>
                  </a:schemeClr>
                </a:solidFill>
              </a:rPr>
              <a:t>PhD</a:t>
            </a:r>
          </a:p>
          <a:p>
            <a:pPr>
              <a:defRPr/>
            </a:pPr>
            <a:endParaRPr lang="en-GB" sz="2400" b="1" dirty="0" smtClean="0">
              <a:solidFill>
                <a:schemeClr val="accent3">
                  <a:lumMod val="40000"/>
                  <a:lumOff val="60000"/>
                </a:schemeClr>
              </a:solidFill>
            </a:endParaRPr>
          </a:p>
          <a:p>
            <a:pPr>
              <a:defRPr/>
            </a:pPr>
            <a:r>
              <a:rPr lang="en-GB" sz="2400" b="1" dirty="0" smtClean="0">
                <a:solidFill>
                  <a:schemeClr val="accent3">
                    <a:lumMod val="40000"/>
                    <a:lumOff val="60000"/>
                  </a:schemeClr>
                </a:solidFill>
              </a:rPr>
              <a:t>University College London and </a:t>
            </a:r>
          </a:p>
          <a:p>
            <a:pPr>
              <a:defRPr/>
            </a:pPr>
            <a:r>
              <a:rPr lang="en-GB" sz="2400" b="1" dirty="0" smtClean="0">
                <a:solidFill>
                  <a:schemeClr val="accent3">
                    <a:lumMod val="40000"/>
                    <a:lumOff val="60000"/>
                  </a:schemeClr>
                </a:solidFill>
              </a:rPr>
              <a:t>National Centre for Smoking Cessation and Training </a:t>
            </a:r>
            <a:endParaRPr lang="en-GB" sz="2400" b="1" dirty="0">
              <a:solidFill>
                <a:schemeClr val="accent3">
                  <a:lumMod val="40000"/>
                  <a:lumOff val="60000"/>
                </a:schemeClr>
              </a:solidFill>
            </a:endParaRPr>
          </a:p>
          <a:p>
            <a:pPr>
              <a:defRPr/>
            </a:pPr>
            <a:endParaRPr lang="en-GB" sz="2400" dirty="0"/>
          </a:p>
        </p:txBody>
      </p:sp>
      <p:pic>
        <p:nvPicPr>
          <p:cNvPr id="13316"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274638"/>
            <a:ext cx="8207375" cy="777875"/>
          </a:xfrm>
        </p:spPr>
        <p:txBody>
          <a:bodyPr/>
          <a:lstStyle/>
          <a:p>
            <a:pPr>
              <a:defRPr/>
            </a:pPr>
            <a:r>
              <a:rPr lang="en-US" sz="2800" dirty="0" smtClean="0">
                <a:solidFill>
                  <a:schemeClr val="accent3">
                    <a:lumMod val="40000"/>
                    <a:lumOff val="60000"/>
                  </a:schemeClr>
                </a:solidFill>
                <a:latin typeface="Arial" pitchFamily="34" charset="0"/>
                <a:ea typeface="Times New Roman" pitchFamily="18" charset="0"/>
                <a:cs typeface="Calibri" pitchFamily="34" charset="0"/>
              </a:rPr>
              <a:t>Predictors of CO-validated 4-week abstinence</a:t>
            </a:r>
            <a:endParaRPr lang="en-GB" sz="2800" dirty="0">
              <a:solidFill>
                <a:schemeClr val="accent3">
                  <a:lumMod val="40000"/>
                  <a:lumOff val="60000"/>
                </a:schemeClr>
              </a:solidFill>
            </a:endParaRPr>
          </a:p>
        </p:txBody>
      </p:sp>
      <p:graphicFrame>
        <p:nvGraphicFramePr>
          <p:cNvPr id="3" name="Table 2"/>
          <p:cNvGraphicFramePr>
            <a:graphicFrameLocks noGrp="1"/>
          </p:cNvGraphicFramePr>
          <p:nvPr/>
        </p:nvGraphicFramePr>
        <p:xfrm>
          <a:off x="827088" y="981075"/>
          <a:ext cx="7140110" cy="4328160"/>
        </p:xfrm>
        <a:graphic>
          <a:graphicData uri="http://schemas.openxmlformats.org/drawingml/2006/table">
            <a:tbl>
              <a:tblPr firstRow="1" firstCol="1" bandRow="1">
                <a:tableStyleId>{5C22544A-7EE6-4342-B048-85BDC9FD1C3A}</a:tableStyleId>
              </a:tblPr>
              <a:tblGrid>
                <a:gridCol w="211071"/>
                <a:gridCol w="3408596"/>
                <a:gridCol w="989341"/>
                <a:gridCol w="1609217"/>
                <a:gridCol w="921885"/>
              </a:tblGrid>
              <a:tr h="304800">
                <a:tc gridSpan="2">
                  <a:txBody>
                    <a:bodyPr/>
                    <a:lstStyle/>
                    <a:p>
                      <a:pPr>
                        <a:lnSpc>
                          <a:spcPct val="100000"/>
                        </a:lnSpc>
                      </a:pPr>
                      <a:r>
                        <a:rPr kumimoji="0" lang="en-US" sz="1600" b="1" i="0" u="none" strike="noStrike" cap="none" normalizeH="0" baseline="0" dirty="0" smtClean="0">
                          <a:ln>
                            <a:noFill/>
                          </a:ln>
                          <a:solidFill>
                            <a:schemeClr val="bg1"/>
                          </a:solidFill>
                          <a:effectLst/>
                          <a:latin typeface="+mn-lt"/>
                          <a:ea typeface="Times New Roman" pitchFamily="18" charset="0"/>
                          <a:cs typeface="Calibri" pitchFamily="34" charset="0"/>
                        </a:rPr>
                        <a:t>2-level multivariable logistic regression, n=3,880</a:t>
                      </a:r>
                    </a:p>
                  </a:txBody>
                  <a:tcPr marL="62345" marR="62345" marT="0" marB="0" anchor="ctr"/>
                </a:tc>
                <a:tc hMerge="1">
                  <a:txBody>
                    <a:bodyPr/>
                    <a:lstStyle/>
                    <a:p>
                      <a:endParaRPr lang="en-GB"/>
                    </a:p>
                  </a:txBody>
                  <a:tcPr/>
                </a:tc>
                <a:tc>
                  <a:txBody>
                    <a:bodyPr/>
                    <a:lstStyle/>
                    <a:p>
                      <a:pPr algn="ctr">
                        <a:lnSpc>
                          <a:spcPct val="100000"/>
                        </a:lnSpc>
                        <a:spcAft>
                          <a:spcPts val="0"/>
                        </a:spcAft>
                      </a:pPr>
                      <a:r>
                        <a:rPr lang="en-GB" sz="1600" dirty="0">
                          <a:effectLst/>
                        </a:rPr>
                        <a:t>Odds </a:t>
                      </a:r>
                      <a:r>
                        <a:rPr lang="en-GB" sz="1600" dirty="0" smtClean="0">
                          <a:effectLst/>
                        </a:rPr>
                        <a:t>ratio (OR)</a:t>
                      </a:r>
                      <a:endParaRPr lang="en-GB" sz="20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95% Confidence </a:t>
                      </a:r>
                      <a:r>
                        <a:rPr lang="en-GB" sz="1600" dirty="0" smtClean="0">
                          <a:effectLst/>
                        </a:rPr>
                        <a:t>interval (CI)</a:t>
                      </a:r>
                      <a:endParaRPr lang="en-GB" sz="20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p value</a:t>
                      </a:r>
                      <a:endParaRPr lang="en-GB" sz="2000" dirty="0">
                        <a:effectLst/>
                        <a:latin typeface="Times New Roman"/>
                        <a:ea typeface="Calibri"/>
                        <a:cs typeface="Calibri"/>
                      </a:endParaRPr>
                    </a:p>
                  </a:txBody>
                  <a:tcPr marL="62345" marR="62345" marT="0" marB="0" anchor="ctr"/>
                </a:tc>
              </a:tr>
              <a:tr h="304800">
                <a:tc gridSpan="2">
                  <a:txBody>
                    <a:bodyPr/>
                    <a:lstStyle/>
                    <a:p>
                      <a:pPr>
                        <a:lnSpc>
                          <a:spcPct val="100000"/>
                        </a:lnSpc>
                        <a:spcAft>
                          <a:spcPts val="0"/>
                        </a:spcAft>
                      </a:pPr>
                      <a:r>
                        <a:rPr lang="en-GB" sz="1600" dirty="0">
                          <a:effectLst/>
                        </a:rPr>
                        <a:t>Medication, reference: None</a:t>
                      </a:r>
                      <a:endParaRPr lang="en-GB" sz="1600" dirty="0">
                        <a:effectLst/>
                        <a:latin typeface="Times New Roman"/>
                        <a:ea typeface="Calibri"/>
                        <a:cs typeface="Calibri"/>
                      </a:endParaRPr>
                    </a:p>
                  </a:txBody>
                  <a:tcPr marL="62345" marR="62345" marT="0" marB="0" anchor="ctr"/>
                </a:tc>
                <a:tc hMerge="1">
                  <a:txBody>
                    <a:bodyPr/>
                    <a:lstStyle/>
                    <a:p>
                      <a:endParaRPr lang="en-GB"/>
                    </a:p>
                  </a:txBody>
                  <a:tcPr/>
                </a:tc>
                <a:tc>
                  <a:txBody>
                    <a:bodyPr/>
                    <a:lstStyle/>
                    <a:p>
                      <a:pPr algn="ct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 </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nchor="ctr"/>
                </a:tc>
              </a:tr>
              <a:tr h="304800">
                <a:tc>
                  <a:txBody>
                    <a:bodyPr/>
                    <a:lstStyle/>
                    <a:p>
                      <a:pPr>
                        <a:lnSpc>
                          <a:spcPct val="100000"/>
                        </a:lnSpc>
                        <a:spcAft>
                          <a:spcPts val="0"/>
                        </a:spcAft>
                      </a:pPr>
                      <a:r>
                        <a:rPr lang="en-GB" sz="1600" dirty="0">
                          <a:effectLst/>
                        </a:rPr>
                        <a:t> </a:t>
                      </a:r>
                      <a:endParaRPr lang="en-GB" sz="1600" dirty="0">
                        <a:effectLst/>
                        <a:latin typeface="Times New Roman"/>
                        <a:ea typeface="Calibri"/>
                        <a:cs typeface="Calibri"/>
                      </a:endParaRPr>
                    </a:p>
                  </a:txBody>
                  <a:tcPr marL="62345" marR="62345" marT="0" marB="0"/>
                </a:tc>
                <a:tc>
                  <a:txBody>
                    <a:bodyPr/>
                    <a:lstStyle/>
                    <a:p>
                      <a:pPr>
                        <a:lnSpc>
                          <a:spcPct val="100000"/>
                        </a:lnSpc>
                        <a:spcAft>
                          <a:spcPts val="0"/>
                        </a:spcAft>
                      </a:pPr>
                      <a:r>
                        <a:rPr lang="en-GB" sz="1600" dirty="0">
                          <a:effectLst/>
                        </a:rPr>
                        <a:t>Single </a:t>
                      </a:r>
                      <a:r>
                        <a:rPr lang="en-GB" sz="1600" dirty="0" smtClean="0">
                          <a:effectLst/>
                        </a:rPr>
                        <a:t>NRT</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1.06</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0.60 to 1.86</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smtClean="0">
                          <a:effectLst/>
                        </a:rPr>
                        <a:t>0.84</a:t>
                      </a:r>
                      <a:endParaRPr lang="en-GB" sz="1600" dirty="0">
                        <a:effectLst/>
                        <a:latin typeface="Times New Roman"/>
                        <a:ea typeface="Calibri"/>
                        <a:cs typeface="Calibri"/>
                      </a:endParaRPr>
                    </a:p>
                  </a:txBody>
                  <a:tcPr marL="62345" marR="62345" marT="0" marB="0" anchor="ctr"/>
                </a:tc>
              </a:tr>
              <a:tr h="304800">
                <a:tc>
                  <a:txBody>
                    <a:bodyPr/>
                    <a:lstStyle/>
                    <a:p>
                      <a:pP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tc>
                <a:tc>
                  <a:txBody>
                    <a:bodyPr/>
                    <a:lstStyle/>
                    <a:p>
                      <a:pPr>
                        <a:lnSpc>
                          <a:spcPct val="100000"/>
                        </a:lnSpc>
                        <a:spcAft>
                          <a:spcPts val="0"/>
                        </a:spcAft>
                      </a:pPr>
                      <a:r>
                        <a:rPr lang="en-GB" sz="1600" dirty="0" smtClean="0">
                          <a:effectLst/>
                        </a:rPr>
                        <a:t>Combination NRT</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1.93</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1.13 to 3.29</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smtClean="0">
                          <a:effectLst/>
                        </a:rPr>
                        <a:t>0.02</a:t>
                      </a:r>
                      <a:endParaRPr lang="en-GB" sz="1600" dirty="0">
                        <a:effectLst/>
                        <a:latin typeface="Times New Roman"/>
                        <a:ea typeface="Calibri"/>
                        <a:cs typeface="Calibri"/>
                      </a:endParaRPr>
                    </a:p>
                  </a:txBody>
                  <a:tcPr marL="62345" marR="62345" marT="0" marB="0" anchor="ctr"/>
                </a:tc>
              </a:tr>
              <a:tr h="304800">
                <a:tc gridSpan="2">
                  <a:txBody>
                    <a:bodyPr/>
                    <a:lstStyle/>
                    <a:p>
                      <a:pPr>
                        <a:lnSpc>
                          <a:spcPct val="100000"/>
                        </a:lnSpc>
                        <a:spcAft>
                          <a:spcPts val="0"/>
                        </a:spcAft>
                      </a:pPr>
                      <a:r>
                        <a:rPr lang="en-GB" sz="1600" dirty="0">
                          <a:effectLst/>
                        </a:rPr>
                        <a:t>Intervention setting, reference: Specialist clinic</a:t>
                      </a:r>
                      <a:endParaRPr lang="en-GB" sz="1600" dirty="0">
                        <a:effectLst/>
                        <a:latin typeface="Times New Roman"/>
                        <a:ea typeface="Calibri"/>
                        <a:cs typeface="Calibri"/>
                      </a:endParaRPr>
                    </a:p>
                  </a:txBody>
                  <a:tcPr marL="62345" marR="62345" marT="0" marB="0" anchor="ctr"/>
                </a:tc>
                <a:tc hMerge="1">
                  <a:txBody>
                    <a:bodyPr/>
                    <a:lstStyle/>
                    <a:p>
                      <a:endParaRPr lang="en-GB"/>
                    </a:p>
                  </a:txBody>
                  <a:tcPr/>
                </a:tc>
                <a:tc>
                  <a:txBody>
                    <a:bodyPr/>
                    <a:lstStyle/>
                    <a:p>
                      <a:pPr algn="ctr">
                        <a:lnSpc>
                          <a:spcPct val="100000"/>
                        </a:lnSpc>
                        <a:spcAft>
                          <a:spcPts val="0"/>
                        </a:spcAft>
                      </a:pPr>
                      <a:r>
                        <a:rPr lang="en-GB" sz="1600" dirty="0">
                          <a:effectLst/>
                        </a:rPr>
                        <a:t> </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 </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 </a:t>
                      </a:r>
                      <a:endParaRPr lang="en-GB" sz="1600" dirty="0">
                        <a:effectLst/>
                        <a:latin typeface="Times New Roman"/>
                        <a:ea typeface="Calibri"/>
                        <a:cs typeface="Calibri"/>
                      </a:endParaRPr>
                    </a:p>
                  </a:txBody>
                  <a:tcPr marL="62345" marR="62345" marT="0" marB="0" anchor="ctr"/>
                </a:tc>
              </a:tr>
              <a:tr h="304800">
                <a:tc>
                  <a:txBody>
                    <a:bodyPr/>
                    <a:lstStyle/>
                    <a:p>
                      <a:pP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tc>
                <a:tc>
                  <a:txBody>
                    <a:bodyPr/>
                    <a:lstStyle/>
                    <a:p>
                      <a:pPr>
                        <a:lnSpc>
                          <a:spcPct val="100000"/>
                        </a:lnSpc>
                        <a:spcAft>
                          <a:spcPts val="0"/>
                        </a:spcAft>
                      </a:pPr>
                      <a:r>
                        <a:rPr lang="en-GB" sz="1600" dirty="0">
                          <a:effectLst/>
                        </a:rPr>
                        <a:t>Home visit</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1.16</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0.89 to 1.51</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smtClean="0">
                          <a:effectLst/>
                        </a:rPr>
                        <a:t>0.28</a:t>
                      </a:r>
                      <a:endParaRPr lang="en-GB" sz="1600" dirty="0">
                        <a:effectLst/>
                        <a:latin typeface="Times New Roman"/>
                        <a:ea typeface="Calibri"/>
                        <a:cs typeface="Calibri"/>
                      </a:endParaRPr>
                    </a:p>
                  </a:txBody>
                  <a:tcPr marL="62345" marR="62345" marT="0" marB="0" anchor="ctr"/>
                </a:tc>
              </a:tr>
              <a:tr h="304800">
                <a:tc>
                  <a:txBody>
                    <a:bodyPr/>
                    <a:lstStyle/>
                    <a:p>
                      <a:pP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tc>
                <a:tc>
                  <a:txBody>
                    <a:bodyPr/>
                    <a:lstStyle/>
                    <a:p>
                      <a:pPr>
                        <a:lnSpc>
                          <a:spcPct val="100000"/>
                        </a:lnSpc>
                        <a:spcAft>
                          <a:spcPts val="0"/>
                        </a:spcAft>
                      </a:pPr>
                      <a:r>
                        <a:rPr lang="en-GB" sz="1600" dirty="0">
                          <a:effectLst/>
                        </a:rPr>
                        <a:t>Primary care</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0.57</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0.41 to 0.79</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0.001</a:t>
                      </a:r>
                      <a:endParaRPr lang="en-GB" sz="1600" dirty="0">
                        <a:effectLst/>
                        <a:latin typeface="Times New Roman"/>
                        <a:ea typeface="Calibri"/>
                        <a:cs typeface="Calibri"/>
                      </a:endParaRPr>
                    </a:p>
                  </a:txBody>
                  <a:tcPr marL="62345" marR="62345" marT="0" marB="0" anchor="ctr"/>
                </a:tc>
              </a:tr>
              <a:tr h="304800">
                <a:tc>
                  <a:txBody>
                    <a:bodyPr/>
                    <a:lstStyle/>
                    <a:p>
                      <a:pP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tc>
                <a:tc>
                  <a:txBody>
                    <a:bodyPr/>
                    <a:lstStyle/>
                    <a:p>
                      <a:pPr>
                        <a:lnSpc>
                          <a:spcPct val="100000"/>
                        </a:lnSpc>
                        <a:spcAft>
                          <a:spcPts val="0"/>
                        </a:spcAft>
                      </a:pPr>
                      <a:r>
                        <a:rPr lang="en-GB" sz="1600">
                          <a:effectLst/>
                        </a:rPr>
                        <a:t>Other setting</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a:effectLst/>
                        </a:rPr>
                        <a:t>1.00</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0.70 to 1.42</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smtClean="0">
                          <a:effectLst/>
                        </a:rPr>
                        <a:t>0.98</a:t>
                      </a:r>
                      <a:endParaRPr lang="en-GB" sz="1600" dirty="0">
                        <a:effectLst/>
                        <a:latin typeface="Times New Roman"/>
                        <a:ea typeface="Calibri"/>
                        <a:cs typeface="Calibri"/>
                      </a:endParaRPr>
                    </a:p>
                  </a:txBody>
                  <a:tcPr marL="62345" marR="62345" marT="0" marB="0" anchor="ctr"/>
                </a:tc>
              </a:tr>
              <a:tr h="304800">
                <a:tc gridSpan="2">
                  <a:txBody>
                    <a:bodyPr/>
                    <a:lstStyle/>
                    <a:p>
                      <a:pPr>
                        <a:lnSpc>
                          <a:spcPct val="100000"/>
                        </a:lnSpc>
                        <a:spcAft>
                          <a:spcPts val="0"/>
                        </a:spcAft>
                      </a:pPr>
                      <a:r>
                        <a:rPr lang="en-GB" sz="1600">
                          <a:effectLst/>
                        </a:rPr>
                        <a:t>Intervention type, reference: One-to-one</a:t>
                      </a:r>
                      <a:endParaRPr lang="en-GB" sz="1600">
                        <a:effectLst/>
                        <a:latin typeface="Times New Roman"/>
                        <a:ea typeface="Calibri"/>
                        <a:cs typeface="Calibri"/>
                      </a:endParaRPr>
                    </a:p>
                  </a:txBody>
                  <a:tcPr marL="62345" marR="62345" marT="0" marB="0" anchor="ctr"/>
                </a:tc>
                <a:tc hMerge="1">
                  <a:txBody>
                    <a:bodyPr/>
                    <a:lstStyle/>
                    <a:p>
                      <a:endParaRPr lang="en-GB"/>
                    </a:p>
                  </a:txBody>
                  <a:tcPr/>
                </a:tc>
                <a:tc>
                  <a:txBody>
                    <a:bodyPr/>
                    <a:lstStyle/>
                    <a:p>
                      <a:pPr algn="ct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 </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 </a:t>
                      </a:r>
                      <a:endParaRPr lang="en-GB" sz="1600" dirty="0">
                        <a:effectLst/>
                        <a:latin typeface="Times New Roman"/>
                        <a:ea typeface="Calibri"/>
                        <a:cs typeface="Calibri"/>
                      </a:endParaRPr>
                    </a:p>
                  </a:txBody>
                  <a:tcPr marL="62345" marR="62345" marT="0" marB="0" anchor="ctr"/>
                </a:tc>
              </a:tr>
              <a:tr h="304800">
                <a:tc>
                  <a:txBody>
                    <a:bodyPr/>
                    <a:lstStyle/>
                    <a:p>
                      <a:pP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tc>
                <a:tc>
                  <a:txBody>
                    <a:bodyPr/>
                    <a:lstStyle/>
                    <a:p>
                      <a:pPr>
                        <a:lnSpc>
                          <a:spcPct val="100000"/>
                        </a:lnSpc>
                        <a:spcAft>
                          <a:spcPts val="0"/>
                        </a:spcAft>
                      </a:pPr>
                      <a:r>
                        <a:rPr lang="en-GB" sz="1600">
                          <a:effectLst/>
                        </a:rPr>
                        <a:t>Group </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a:effectLst/>
                        </a:rPr>
                        <a:t>0.62</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a:effectLst/>
                        </a:rPr>
                        <a:t>0.35 to 1.12</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smtClean="0">
                          <a:effectLst/>
                        </a:rPr>
                        <a:t>0.11</a:t>
                      </a:r>
                      <a:endParaRPr lang="en-GB" sz="1600" dirty="0">
                        <a:effectLst/>
                        <a:latin typeface="Times New Roman"/>
                        <a:ea typeface="Calibri"/>
                        <a:cs typeface="Calibri"/>
                      </a:endParaRPr>
                    </a:p>
                  </a:txBody>
                  <a:tcPr marL="62345" marR="62345" marT="0" marB="0" anchor="ctr"/>
                </a:tc>
              </a:tr>
              <a:tr h="304800">
                <a:tc>
                  <a:txBody>
                    <a:bodyPr/>
                    <a:lstStyle/>
                    <a:p>
                      <a:pP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tc>
                <a:tc>
                  <a:txBody>
                    <a:bodyPr/>
                    <a:lstStyle/>
                    <a:p>
                      <a:pPr>
                        <a:lnSpc>
                          <a:spcPct val="100000"/>
                        </a:lnSpc>
                        <a:spcAft>
                          <a:spcPts val="0"/>
                        </a:spcAft>
                      </a:pPr>
                      <a:r>
                        <a:rPr lang="en-GB" sz="1600">
                          <a:effectLst/>
                        </a:rPr>
                        <a:t>Drop-in</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a:effectLst/>
                        </a:rPr>
                        <a:t>0.58</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a:effectLst/>
                        </a:rPr>
                        <a:t>0.42 to 0.82</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0.002</a:t>
                      </a:r>
                      <a:endParaRPr lang="en-GB" sz="1600" dirty="0">
                        <a:effectLst/>
                        <a:latin typeface="Times New Roman"/>
                        <a:ea typeface="Calibri"/>
                        <a:cs typeface="Calibri"/>
                      </a:endParaRPr>
                    </a:p>
                  </a:txBody>
                  <a:tcPr marL="62345" marR="62345" marT="0" marB="0" anchor="ctr"/>
                </a:tc>
              </a:tr>
              <a:tr h="304800">
                <a:tc>
                  <a:txBody>
                    <a:bodyPr/>
                    <a:lstStyle/>
                    <a:p>
                      <a:pPr>
                        <a:lnSpc>
                          <a:spcPct val="100000"/>
                        </a:lnSpc>
                        <a:spcAft>
                          <a:spcPts val="0"/>
                        </a:spcAft>
                      </a:pPr>
                      <a:r>
                        <a:rPr lang="en-GB" sz="1600">
                          <a:effectLst/>
                        </a:rPr>
                        <a:t> </a:t>
                      </a:r>
                      <a:endParaRPr lang="en-GB" sz="1600">
                        <a:effectLst/>
                        <a:latin typeface="Times New Roman"/>
                        <a:ea typeface="Calibri"/>
                        <a:cs typeface="Calibri"/>
                      </a:endParaRPr>
                    </a:p>
                  </a:txBody>
                  <a:tcPr marL="62345" marR="62345" marT="0" marB="0"/>
                </a:tc>
                <a:tc>
                  <a:txBody>
                    <a:bodyPr/>
                    <a:lstStyle/>
                    <a:p>
                      <a:pPr>
                        <a:lnSpc>
                          <a:spcPct val="100000"/>
                        </a:lnSpc>
                        <a:spcAft>
                          <a:spcPts val="0"/>
                        </a:spcAft>
                      </a:pPr>
                      <a:r>
                        <a:rPr lang="en-GB" sz="1600" dirty="0">
                          <a:effectLst/>
                        </a:rPr>
                        <a:t>Other</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a:effectLst/>
                        </a:rPr>
                        <a:t>0.97</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a:effectLst/>
                        </a:rPr>
                        <a:t>0.69 to 1.36</a:t>
                      </a:r>
                      <a:endParaRPr lang="en-GB" sz="160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smtClean="0">
                          <a:effectLst/>
                        </a:rPr>
                        <a:t>0.85</a:t>
                      </a:r>
                      <a:endParaRPr lang="en-GB" sz="1600" dirty="0">
                        <a:effectLst/>
                        <a:latin typeface="Times New Roman"/>
                        <a:ea typeface="Calibri"/>
                        <a:cs typeface="Calibri"/>
                      </a:endParaRPr>
                    </a:p>
                  </a:txBody>
                  <a:tcPr marL="62345" marR="62345" marT="0" marB="0" anchor="ctr"/>
                </a:tc>
              </a:tr>
              <a:tr h="304800">
                <a:tc gridSpan="2">
                  <a:txBody>
                    <a:bodyPr/>
                    <a:lstStyle/>
                    <a:p>
                      <a:pPr>
                        <a:lnSpc>
                          <a:spcPct val="100000"/>
                        </a:lnSpc>
                        <a:spcAft>
                          <a:spcPts val="0"/>
                        </a:spcAft>
                      </a:pPr>
                      <a:r>
                        <a:rPr lang="en-GB" sz="1600" dirty="0">
                          <a:effectLst/>
                        </a:rPr>
                        <a:t>Months pregnant, per month increase</a:t>
                      </a:r>
                      <a:endParaRPr lang="en-GB" sz="1600" dirty="0">
                        <a:effectLst/>
                        <a:latin typeface="Times New Roman"/>
                        <a:ea typeface="Calibri"/>
                        <a:cs typeface="Calibri"/>
                      </a:endParaRPr>
                    </a:p>
                  </a:txBody>
                  <a:tcPr marL="62345" marR="62345" marT="0" marB="0" anchor="ctr"/>
                </a:tc>
                <a:tc hMerge="1">
                  <a:txBody>
                    <a:bodyPr/>
                    <a:lstStyle/>
                    <a:p>
                      <a:endParaRPr lang="en-GB"/>
                    </a:p>
                  </a:txBody>
                  <a:tcPr/>
                </a:tc>
                <a:tc>
                  <a:txBody>
                    <a:bodyPr/>
                    <a:lstStyle/>
                    <a:p>
                      <a:pPr algn="ctr">
                        <a:lnSpc>
                          <a:spcPct val="100000"/>
                        </a:lnSpc>
                        <a:spcAft>
                          <a:spcPts val="0"/>
                        </a:spcAft>
                      </a:pPr>
                      <a:r>
                        <a:rPr lang="en-GB" sz="1600" dirty="0">
                          <a:effectLst/>
                        </a:rPr>
                        <a:t>0.95</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a:effectLst/>
                        </a:rPr>
                        <a:t>0.91 to 0.99</a:t>
                      </a:r>
                      <a:endParaRPr lang="en-GB" sz="1600" dirty="0">
                        <a:effectLst/>
                        <a:latin typeface="Times New Roman"/>
                        <a:ea typeface="Calibri"/>
                        <a:cs typeface="Calibri"/>
                      </a:endParaRPr>
                    </a:p>
                  </a:txBody>
                  <a:tcPr marL="62345" marR="62345" marT="0" marB="0" anchor="ctr"/>
                </a:tc>
                <a:tc>
                  <a:txBody>
                    <a:bodyPr/>
                    <a:lstStyle/>
                    <a:p>
                      <a:pPr algn="ctr">
                        <a:lnSpc>
                          <a:spcPct val="100000"/>
                        </a:lnSpc>
                        <a:spcAft>
                          <a:spcPts val="0"/>
                        </a:spcAft>
                      </a:pPr>
                      <a:r>
                        <a:rPr lang="en-GB" sz="1600" dirty="0" smtClean="0">
                          <a:effectLst/>
                        </a:rPr>
                        <a:t>0.02</a:t>
                      </a:r>
                      <a:endParaRPr lang="en-GB" sz="1600" dirty="0">
                        <a:effectLst/>
                        <a:latin typeface="Times New Roman"/>
                        <a:ea typeface="Calibri"/>
                        <a:cs typeface="Calibri"/>
                      </a:endParaRPr>
                    </a:p>
                  </a:txBody>
                  <a:tcPr marL="62345" marR="62345" marT="0" marB="0" anchor="ctr"/>
                </a:tc>
              </a:tr>
            </a:tbl>
          </a:graphicData>
        </a:graphic>
      </p:graphicFrame>
      <p:sp>
        <p:nvSpPr>
          <p:cNvPr id="22614" name="TextBox 5"/>
          <p:cNvSpPr txBox="1">
            <a:spLocks noChangeArrowheads="1"/>
          </p:cNvSpPr>
          <p:nvPr/>
        </p:nvSpPr>
        <p:spPr bwMode="auto">
          <a:xfrm>
            <a:off x="323850" y="5445125"/>
            <a:ext cx="8064500" cy="338138"/>
          </a:xfrm>
          <a:prstGeom prst="rect">
            <a:avLst/>
          </a:prstGeom>
          <a:noFill/>
          <a:ln w="9525">
            <a:noFill/>
            <a:miter lim="800000"/>
            <a:headEnd/>
            <a:tailEnd/>
          </a:ln>
        </p:spPr>
        <p:txBody>
          <a:bodyPr>
            <a:spAutoFit/>
          </a:bodyPr>
          <a:lstStyle/>
          <a:p>
            <a:r>
              <a:rPr lang="en-GB" sz="1600" dirty="0" smtClean="0">
                <a:solidFill>
                  <a:schemeClr val="bg1"/>
                </a:solidFill>
              </a:rPr>
              <a:t>Also adjusted </a:t>
            </a:r>
            <a:r>
              <a:rPr lang="en-GB" sz="1600" dirty="0">
                <a:solidFill>
                  <a:schemeClr val="bg1"/>
                </a:solidFill>
              </a:rPr>
              <a:t>for ethnicity, age, occupational grade</a:t>
            </a:r>
          </a:p>
        </p:txBody>
      </p:sp>
      <p:sp>
        <p:nvSpPr>
          <p:cNvPr id="7" name="Rounded Rectangle 6"/>
          <p:cNvSpPr/>
          <p:nvPr/>
        </p:nvSpPr>
        <p:spPr>
          <a:xfrm>
            <a:off x="971550" y="2060575"/>
            <a:ext cx="6985000" cy="288925"/>
          </a:xfrm>
          <a:prstGeom prst="roundRect">
            <a:avLst/>
          </a:prstGeom>
          <a:noFill/>
          <a:ln w="34925">
            <a:solidFill>
              <a:schemeClr val="accent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0" name="Rounded Rectangle 9"/>
          <p:cNvSpPr/>
          <p:nvPr/>
        </p:nvSpPr>
        <p:spPr>
          <a:xfrm>
            <a:off x="900113" y="2852738"/>
            <a:ext cx="6985000" cy="647700"/>
          </a:xfrm>
          <a:prstGeom prst="roundRect">
            <a:avLst/>
          </a:prstGeom>
          <a:noFill/>
          <a:ln w="34925">
            <a:solidFill>
              <a:schemeClr val="accent3"/>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1" name="Rounded Rectangle 10"/>
          <p:cNvSpPr/>
          <p:nvPr/>
        </p:nvSpPr>
        <p:spPr>
          <a:xfrm>
            <a:off x="952500" y="4092575"/>
            <a:ext cx="6985000" cy="287338"/>
          </a:xfrm>
          <a:prstGeom prst="roundRect">
            <a:avLst/>
          </a:prstGeom>
          <a:noFill/>
          <a:ln w="34925">
            <a:solidFill>
              <a:schemeClr val="accent3"/>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12" name="Rounded Rectangle 11"/>
          <p:cNvSpPr/>
          <p:nvPr/>
        </p:nvSpPr>
        <p:spPr>
          <a:xfrm>
            <a:off x="827088" y="5013325"/>
            <a:ext cx="7058025" cy="287338"/>
          </a:xfrm>
          <a:prstGeom prst="roundRect">
            <a:avLst/>
          </a:prstGeom>
          <a:noFill/>
          <a:ln w="34925">
            <a:solidFill>
              <a:schemeClr val="accent3"/>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pic>
        <p:nvPicPr>
          <p:cNvPr id="22619"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
        <p:nvSpPr>
          <p:cNvPr id="13" name="Rectangle 12"/>
          <p:cNvSpPr/>
          <p:nvPr/>
        </p:nvSpPr>
        <p:spPr>
          <a:xfrm>
            <a:off x="338386" y="2396505"/>
            <a:ext cx="8461375" cy="3096344"/>
          </a:xfrm>
          <a:prstGeom prst="rect">
            <a:avLst/>
          </a:prstGeom>
          <a:solidFill>
            <a:srgbClr val="015EA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226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14" grpId="0"/>
      <p:bldP spid="7" grpId="0" animBg="1"/>
      <p:bldP spid="10" grpId="0" animBg="1"/>
      <p:bldP spid="11" grpId="0" animBg="1"/>
      <p:bldP spid="12" grpId="0" animBg="1"/>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848600" cy="922337"/>
          </a:xfrm>
        </p:spPr>
        <p:txBody>
          <a:bodyPr/>
          <a:lstStyle/>
          <a:p>
            <a:pPr>
              <a:defRPr/>
            </a:pPr>
            <a:r>
              <a:rPr lang="en-GB" dirty="0" smtClean="0">
                <a:solidFill>
                  <a:schemeClr val="accent3">
                    <a:lumMod val="40000"/>
                    <a:lumOff val="60000"/>
                  </a:schemeClr>
                </a:solidFill>
              </a:rPr>
              <a:t>Further results</a:t>
            </a:r>
            <a:endParaRPr lang="en-GB" dirty="0">
              <a:solidFill>
                <a:schemeClr val="accent3">
                  <a:lumMod val="40000"/>
                  <a:lumOff val="60000"/>
                </a:schemeClr>
              </a:solidFill>
            </a:endParaRPr>
          </a:p>
        </p:txBody>
      </p:sp>
      <p:sp>
        <p:nvSpPr>
          <p:cNvPr id="10" name="Rectangle 9"/>
          <p:cNvSpPr>
            <a:spLocks noChangeArrowheads="1"/>
          </p:cNvSpPr>
          <p:nvPr/>
        </p:nvSpPr>
        <p:spPr bwMode="auto">
          <a:xfrm>
            <a:off x="611560" y="3356992"/>
            <a:ext cx="4032448" cy="1554272"/>
          </a:xfrm>
          <a:prstGeom prst="rect">
            <a:avLst/>
          </a:prstGeom>
          <a:noFill/>
          <a:ln w="9525">
            <a:noFill/>
            <a:miter lim="800000"/>
            <a:headEnd/>
            <a:tailEnd/>
          </a:ln>
        </p:spPr>
        <p:txBody>
          <a:bodyPr wrap="square">
            <a:spAutoFit/>
          </a:bodyPr>
          <a:lstStyle/>
          <a:p>
            <a:pPr>
              <a:spcAft>
                <a:spcPts val="600"/>
              </a:spcAft>
            </a:pPr>
            <a:r>
              <a:rPr lang="en-GB" sz="2400" b="1" dirty="0" smtClean="0">
                <a:solidFill>
                  <a:schemeClr val="bg1"/>
                </a:solidFill>
                <a:cs typeface="Arial" pitchFamily="34" charset="0"/>
              </a:rPr>
              <a:t>Dependence</a:t>
            </a:r>
          </a:p>
          <a:p>
            <a:pPr>
              <a:spcBef>
                <a:spcPts val="600"/>
              </a:spcBef>
            </a:pPr>
            <a:r>
              <a:rPr lang="en-GB" sz="2000" dirty="0" smtClean="0">
                <a:solidFill>
                  <a:schemeClr val="bg1"/>
                </a:solidFill>
                <a:cs typeface="Arial" pitchFamily="34" charset="0"/>
              </a:rPr>
              <a:t>Those using combination NRT more dependent. </a:t>
            </a:r>
          </a:p>
          <a:p>
            <a:pPr>
              <a:spcBef>
                <a:spcPts val="600"/>
              </a:spcBef>
            </a:pPr>
            <a:r>
              <a:rPr lang="en-GB" sz="1600" dirty="0" smtClean="0">
                <a:solidFill>
                  <a:schemeClr val="bg1"/>
                </a:solidFill>
                <a:cs typeface="Arial" pitchFamily="34" charset="0"/>
              </a:rPr>
              <a:t>F(2,1124)=14.26, p&lt;0.001</a:t>
            </a:r>
            <a:endParaRPr lang="en-GB" sz="1200" dirty="0">
              <a:solidFill>
                <a:schemeClr val="bg1"/>
              </a:solidFill>
              <a:cs typeface="Arial" pitchFamily="34" charset="0"/>
            </a:endParaRPr>
          </a:p>
        </p:txBody>
      </p:sp>
      <p:sp>
        <p:nvSpPr>
          <p:cNvPr id="23618" name="TextBox 7"/>
          <p:cNvSpPr txBox="1">
            <a:spLocks noChangeArrowheads="1"/>
          </p:cNvSpPr>
          <p:nvPr/>
        </p:nvSpPr>
        <p:spPr bwMode="auto">
          <a:xfrm>
            <a:off x="755576" y="1124744"/>
            <a:ext cx="7056438" cy="461963"/>
          </a:xfrm>
          <a:prstGeom prst="rect">
            <a:avLst/>
          </a:prstGeom>
          <a:noFill/>
          <a:ln w="9525">
            <a:noFill/>
            <a:miter lim="800000"/>
            <a:headEnd/>
            <a:tailEnd/>
          </a:ln>
        </p:spPr>
        <p:txBody>
          <a:bodyPr>
            <a:spAutoFit/>
          </a:bodyPr>
          <a:lstStyle/>
          <a:p>
            <a:pPr algn="ctr"/>
            <a:r>
              <a:rPr lang="en-GB" sz="2400" b="1" dirty="0">
                <a:solidFill>
                  <a:schemeClr val="bg1"/>
                </a:solidFill>
              </a:rPr>
              <a:t>Sensitivity analyses</a:t>
            </a:r>
          </a:p>
        </p:txBody>
      </p:sp>
      <p:pic>
        <p:nvPicPr>
          <p:cNvPr id="23620"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4932040" y="3284984"/>
            <a:ext cx="3907265" cy="2352650"/>
          </a:xfrm>
          <a:prstGeom prst="rect">
            <a:avLst/>
          </a:prstGeom>
          <a:noFill/>
          <a:ln w="9525">
            <a:noFill/>
            <a:miter lim="800000"/>
            <a:headEnd/>
            <a:tailEnd/>
          </a:ln>
          <a:effectLst/>
        </p:spPr>
      </p:pic>
      <p:sp>
        <p:nvSpPr>
          <p:cNvPr id="16" name="Rectangle 15"/>
          <p:cNvSpPr/>
          <p:nvPr/>
        </p:nvSpPr>
        <p:spPr>
          <a:xfrm>
            <a:off x="467544" y="1628800"/>
            <a:ext cx="8424936" cy="1477328"/>
          </a:xfrm>
          <a:prstGeom prst="rect">
            <a:avLst/>
          </a:prstGeom>
        </p:spPr>
        <p:txBody>
          <a:bodyPr wrap="square">
            <a:spAutoFit/>
          </a:bodyPr>
          <a:lstStyle/>
          <a:p>
            <a:pPr marL="457200" lvl="0" indent="-457200" defTabSz="457200" eaLnBrk="0" hangingPunct="0">
              <a:spcBef>
                <a:spcPts val="600"/>
              </a:spcBef>
              <a:buClr>
                <a:srgbClr val="9BBB59">
                  <a:lumMod val="40000"/>
                  <a:lumOff val="60000"/>
                </a:srgbClr>
              </a:buClr>
              <a:buFont typeface="+mj-lt"/>
              <a:buAutoNum type="alphaLcPeriod"/>
              <a:defRPr/>
            </a:pPr>
            <a:r>
              <a:rPr lang="de-DE" sz="2000" dirty="0" smtClean="0">
                <a:solidFill>
                  <a:prstClr val="white"/>
                </a:solidFill>
                <a:latin typeface="Arial"/>
                <a:ea typeface="ＭＳ Ｐゴシック" pitchFamily="-109" charset="-128"/>
                <a:cs typeface="Arial"/>
              </a:rPr>
              <a:t>Including those without information on stage of pregnancy</a:t>
            </a:r>
          </a:p>
          <a:p>
            <a:pPr marL="457200" lvl="0" indent="-457200" defTabSz="457200" eaLnBrk="0" hangingPunct="0">
              <a:spcBef>
                <a:spcPts val="600"/>
              </a:spcBef>
              <a:buClr>
                <a:srgbClr val="9BBB59">
                  <a:lumMod val="40000"/>
                  <a:lumOff val="60000"/>
                </a:srgbClr>
              </a:buClr>
              <a:buFont typeface="+mj-lt"/>
              <a:buAutoNum type="alphaLcPeriod"/>
              <a:defRPr/>
            </a:pPr>
            <a:r>
              <a:rPr lang="de-DE" sz="2000" dirty="0" smtClean="0">
                <a:solidFill>
                  <a:prstClr val="white"/>
                </a:solidFill>
                <a:latin typeface="Arial"/>
                <a:ea typeface="ＭＳ Ｐゴシック" pitchFamily="-109" charset="-128"/>
                <a:cs typeface="Arial"/>
              </a:rPr>
              <a:t>Excluding all lost to follow-up</a:t>
            </a:r>
          </a:p>
          <a:p>
            <a:pPr marL="990600" lvl="0" indent="-447675" defTabSz="457200" eaLnBrk="0" hangingPunct="0">
              <a:spcBef>
                <a:spcPts val="600"/>
              </a:spcBef>
              <a:buClr>
                <a:srgbClr val="9BBB59">
                  <a:lumMod val="40000"/>
                  <a:lumOff val="60000"/>
                </a:srgbClr>
              </a:buClr>
              <a:buFont typeface="Wingdings" pitchFamily="2" charset="2"/>
              <a:buChar char="Ø"/>
              <a:defRPr/>
            </a:pPr>
            <a:r>
              <a:rPr lang="de-DE" sz="2000" dirty="0" smtClean="0">
                <a:solidFill>
                  <a:prstClr val="white"/>
                </a:solidFill>
                <a:latin typeface="Arial"/>
                <a:ea typeface="ＭＳ Ｐゴシック" pitchFamily="-109" charset="-128"/>
                <a:cs typeface="Arial"/>
              </a:rPr>
              <a:t>Results remain: Combination NRT benefit over no medication, single NRT no benefit.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213" y="1484313"/>
            <a:ext cx="7848600" cy="4176712"/>
          </a:xfrm>
        </p:spPr>
        <p:txBody>
          <a:bodyPr>
            <a:normAutofit/>
          </a:bodyPr>
          <a:lstStyle/>
          <a:p>
            <a:pPr>
              <a:spcBef>
                <a:spcPts val="600"/>
              </a:spcBef>
              <a:buClr>
                <a:schemeClr val="accent3">
                  <a:lumMod val="40000"/>
                  <a:lumOff val="60000"/>
                </a:schemeClr>
              </a:buClr>
              <a:defRPr/>
            </a:pPr>
            <a:r>
              <a:rPr lang="de-DE" sz="2400" dirty="0" smtClean="0"/>
              <a:t>Single NRT shows no benefit - in line with RCTs </a:t>
            </a:r>
          </a:p>
          <a:p>
            <a:pPr>
              <a:spcBef>
                <a:spcPts val="600"/>
              </a:spcBef>
              <a:buClr>
                <a:schemeClr val="accent3">
                  <a:lumMod val="40000"/>
                  <a:lumOff val="60000"/>
                </a:schemeClr>
              </a:buClr>
              <a:defRPr/>
            </a:pPr>
            <a:r>
              <a:rPr lang="de-DE" sz="2400" b="1" i="1" dirty="0" smtClean="0"/>
              <a:t>But</a:t>
            </a:r>
            <a:r>
              <a:rPr lang="de-DE" sz="2400" dirty="0" smtClean="0"/>
              <a:t> combination NRT associated with success</a:t>
            </a:r>
          </a:p>
          <a:p>
            <a:pPr marL="628650" lvl="1">
              <a:spcBef>
                <a:spcPts val="600"/>
              </a:spcBef>
              <a:buClr>
                <a:schemeClr val="accent3">
                  <a:lumMod val="40000"/>
                  <a:lumOff val="60000"/>
                </a:schemeClr>
              </a:buClr>
              <a:defRPr/>
            </a:pPr>
            <a:r>
              <a:rPr lang="de-DE" sz="2000" dirty="0" smtClean="0"/>
              <a:t>Not due to differences in intervention or client characteristics, including dependence</a:t>
            </a:r>
          </a:p>
          <a:p>
            <a:pPr marL="342900" lvl="1" indent="-342900">
              <a:spcBef>
                <a:spcPts val="600"/>
              </a:spcBef>
              <a:buClr>
                <a:schemeClr val="accent3">
                  <a:lumMod val="40000"/>
                  <a:lumOff val="60000"/>
                </a:schemeClr>
              </a:buClr>
              <a:buFont typeface="Arial" pitchFamily="34" charset="0"/>
              <a:buChar char="•"/>
              <a:defRPr/>
            </a:pPr>
            <a:r>
              <a:rPr lang="de-DE" sz="2400" dirty="0" smtClean="0"/>
              <a:t>Common non-specialist </a:t>
            </a:r>
            <a:r>
              <a:rPr lang="de-DE" sz="2400" dirty="0" smtClean="0"/>
              <a:t>treatment </a:t>
            </a:r>
            <a:r>
              <a:rPr lang="de-DE" sz="2400" dirty="0" smtClean="0"/>
              <a:t>(primary care) and later stage of pregnancy associated with worse outcomes</a:t>
            </a:r>
          </a:p>
          <a:p>
            <a:pPr marL="342900" lvl="1" indent="-342900">
              <a:spcBef>
                <a:spcPts val="600"/>
              </a:spcBef>
              <a:buClr>
                <a:schemeClr val="accent3">
                  <a:lumMod val="40000"/>
                  <a:lumOff val="60000"/>
                </a:schemeClr>
              </a:buClr>
              <a:buFont typeface="Arial" pitchFamily="34" charset="0"/>
              <a:buChar char="•"/>
              <a:defRPr/>
            </a:pPr>
            <a:r>
              <a:rPr lang="de-DE" sz="2400" dirty="0" smtClean="0"/>
              <a:t>Limitation: Correlational design, but adjusted</a:t>
            </a:r>
          </a:p>
          <a:p>
            <a:pPr marL="342900" lvl="1" indent="-342900">
              <a:spcBef>
                <a:spcPts val="600"/>
              </a:spcBef>
              <a:buClr>
                <a:schemeClr val="accent3">
                  <a:lumMod val="40000"/>
                  <a:lumOff val="60000"/>
                </a:schemeClr>
              </a:buClr>
              <a:buFont typeface="Arial" pitchFamily="34" charset="0"/>
              <a:buChar char="•"/>
              <a:defRPr/>
            </a:pPr>
            <a:r>
              <a:rPr lang="de-DE" sz="2400" dirty="0" smtClean="0"/>
              <a:t>Suggests need for full-scale RCT</a:t>
            </a:r>
          </a:p>
          <a:p>
            <a:pPr marL="342900" lvl="1" indent="-342900">
              <a:spcBef>
                <a:spcPts val="600"/>
              </a:spcBef>
              <a:buClr>
                <a:schemeClr val="accent3">
                  <a:lumMod val="40000"/>
                  <a:lumOff val="60000"/>
                </a:schemeClr>
              </a:buClr>
              <a:buFont typeface="Arial" pitchFamily="34" charset="0"/>
              <a:buChar char="•"/>
              <a:defRPr/>
            </a:pPr>
            <a:endParaRPr lang="de-DE" sz="2400" dirty="0" smtClean="0"/>
          </a:p>
          <a:p>
            <a:pPr marL="0" lvl="1" indent="0">
              <a:spcBef>
                <a:spcPts val="600"/>
              </a:spcBef>
              <a:buFont typeface="Arial" pitchFamily="34" charset="0"/>
              <a:buNone/>
              <a:defRPr/>
            </a:pPr>
            <a:endParaRPr lang="de-DE" sz="2400" dirty="0"/>
          </a:p>
        </p:txBody>
      </p:sp>
      <p:sp>
        <p:nvSpPr>
          <p:cNvPr id="4" name="Title 1"/>
          <p:cNvSpPr>
            <a:spLocks noGrp="1"/>
          </p:cNvSpPr>
          <p:nvPr>
            <p:ph type="title"/>
          </p:nvPr>
        </p:nvSpPr>
        <p:spPr/>
        <p:txBody>
          <a:bodyPr/>
          <a:lstStyle/>
          <a:p>
            <a:pPr>
              <a:defRPr/>
            </a:pPr>
            <a:r>
              <a:rPr lang="en-GB" dirty="0" smtClean="0">
                <a:solidFill>
                  <a:schemeClr val="accent3">
                    <a:lumMod val="40000"/>
                    <a:lumOff val="60000"/>
                  </a:schemeClr>
                </a:solidFill>
              </a:rPr>
              <a:t>Discussion </a:t>
            </a:r>
            <a:endParaRPr lang="en-GB" dirty="0">
              <a:solidFill>
                <a:schemeClr val="accent3">
                  <a:lumMod val="40000"/>
                  <a:lumOff val="60000"/>
                </a:schemeClr>
              </a:solidFill>
            </a:endParaRPr>
          </a:p>
        </p:txBody>
      </p:sp>
      <p:pic>
        <p:nvPicPr>
          <p:cNvPr id="24580"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3">
                    <a:lumMod val="40000"/>
                    <a:lumOff val="60000"/>
                  </a:schemeClr>
                </a:solidFill>
              </a:rPr>
              <a:t>Discussion </a:t>
            </a:r>
            <a:endParaRPr lang="en-GB" dirty="0"/>
          </a:p>
        </p:txBody>
      </p:sp>
      <p:sp>
        <p:nvSpPr>
          <p:cNvPr id="3" name="Content Placeholder 2"/>
          <p:cNvSpPr>
            <a:spLocks noGrp="1"/>
          </p:cNvSpPr>
          <p:nvPr>
            <p:ph idx="1"/>
          </p:nvPr>
        </p:nvSpPr>
        <p:spPr>
          <a:xfrm>
            <a:off x="685800" y="1340768"/>
            <a:ext cx="7848600" cy="4221832"/>
          </a:xfrm>
        </p:spPr>
        <p:txBody>
          <a:bodyPr/>
          <a:lstStyle/>
          <a:p>
            <a:pPr marL="342900" lvl="1" indent="-342900">
              <a:buClr>
                <a:schemeClr val="accent3">
                  <a:lumMod val="40000"/>
                  <a:lumOff val="60000"/>
                </a:schemeClr>
              </a:buClr>
              <a:buFont typeface="Arial" pitchFamily="34" charset="0"/>
              <a:buChar char="•"/>
            </a:pPr>
            <a:r>
              <a:rPr lang="de-DE" sz="2400" dirty="0" smtClean="0"/>
              <a:t>First evidence on combination NRT in pregnancy</a:t>
            </a:r>
          </a:p>
          <a:p>
            <a:pPr marL="342900" lvl="1" indent="-342900">
              <a:spcBef>
                <a:spcPts val="1200"/>
              </a:spcBef>
              <a:buClr>
                <a:schemeClr val="accent3">
                  <a:lumMod val="40000"/>
                  <a:lumOff val="60000"/>
                </a:schemeClr>
              </a:buClr>
              <a:buFont typeface="Arial" pitchFamily="34" charset="0"/>
              <a:buChar char="•"/>
            </a:pPr>
            <a:r>
              <a:rPr lang="en-GB" sz="2400" dirty="0" smtClean="0"/>
              <a:t>Exposes foetus to higher levels of nicotine than single NRT or stopping all use of nicotine, but</a:t>
            </a:r>
            <a:r>
              <a:rPr lang="en-GB" sz="2400" i="1" dirty="0" smtClean="0"/>
              <a:t>:</a:t>
            </a:r>
            <a:r>
              <a:rPr lang="en-GB" sz="2400" dirty="0" smtClean="0"/>
              <a:t>  </a:t>
            </a:r>
          </a:p>
          <a:p>
            <a:pPr marL="742950" lvl="2" indent="-342900">
              <a:buClr>
                <a:schemeClr val="accent3">
                  <a:lumMod val="40000"/>
                  <a:lumOff val="60000"/>
                </a:schemeClr>
              </a:buClr>
              <a:buFont typeface="Arial" pitchFamily="34" charset="0"/>
              <a:buChar char="–"/>
            </a:pPr>
            <a:r>
              <a:rPr lang="en-GB" sz="2400" dirty="0" smtClean="0"/>
              <a:t>Other options associated with resumed smoking</a:t>
            </a:r>
          </a:p>
          <a:p>
            <a:pPr marL="742950" lvl="2" indent="-342900">
              <a:buClr>
                <a:schemeClr val="accent3">
                  <a:lumMod val="40000"/>
                  <a:lumOff val="60000"/>
                </a:schemeClr>
              </a:buClr>
              <a:buFont typeface="Arial" pitchFamily="34" charset="0"/>
              <a:buChar char="–"/>
            </a:pPr>
            <a:r>
              <a:rPr lang="en-GB" sz="2400" dirty="0" smtClean="0"/>
              <a:t>NRT delivers nicotine without carbon monoxide and other reproductive toxins in cigarettes </a:t>
            </a:r>
            <a:endParaRPr lang="de-DE" sz="2400" dirty="0" smtClean="0"/>
          </a:p>
          <a:p>
            <a:pPr marL="342900" lvl="1" indent="-342900">
              <a:spcBef>
                <a:spcPts val="1200"/>
              </a:spcBef>
              <a:buClr>
                <a:schemeClr val="accent3">
                  <a:lumMod val="40000"/>
                  <a:lumOff val="60000"/>
                </a:schemeClr>
              </a:buClr>
              <a:buFont typeface="Arial" pitchFamily="34" charset="0"/>
              <a:buChar char="•"/>
            </a:pPr>
            <a:r>
              <a:rPr lang="de-DE" sz="2400" dirty="0" smtClean="0"/>
              <a:t>High-quality evidence-based behavioural support </a:t>
            </a:r>
            <a:r>
              <a:rPr lang="de-DE" sz="2400" baseline="30000" dirty="0" smtClean="0"/>
              <a:t>6,7</a:t>
            </a:r>
            <a:r>
              <a:rPr lang="de-DE" sz="2400" dirty="0" smtClean="0"/>
              <a:t> should be provided regardless of medication</a:t>
            </a:r>
            <a:endParaRPr lang="en-GB" dirty="0"/>
          </a:p>
        </p:txBody>
      </p:sp>
      <p:sp>
        <p:nvSpPr>
          <p:cNvPr id="4" name="TextBox 3"/>
          <p:cNvSpPr txBox="1"/>
          <p:nvPr/>
        </p:nvSpPr>
        <p:spPr>
          <a:xfrm>
            <a:off x="251520" y="5949280"/>
            <a:ext cx="3456384" cy="523220"/>
          </a:xfrm>
          <a:prstGeom prst="rect">
            <a:avLst/>
          </a:prstGeom>
          <a:noFill/>
        </p:spPr>
        <p:txBody>
          <a:bodyPr wrap="square" rtlCol="0">
            <a:spAutoFit/>
          </a:bodyPr>
          <a:lstStyle/>
          <a:p>
            <a:r>
              <a:rPr lang="en-GB" sz="1400" baseline="30000" dirty="0" smtClean="0"/>
              <a:t>6</a:t>
            </a:r>
            <a:r>
              <a:rPr lang="en-GB" sz="1400" dirty="0" smtClean="0"/>
              <a:t> Lumley et al, Cochrane, 2009</a:t>
            </a:r>
          </a:p>
          <a:p>
            <a:r>
              <a:rPr lang="en-GB" sz="1400" baseline="30000" dirty="0" smtClean="0"/>
              <a:t>7</a:t>
            </a:r>
            <a:r>
              <a:rPr lang="en-GB" sz="1400" dirty="0" smtClean="0"/>
              <a:t> Lorencatto et al, </a:t>
            </a:r>
            <a:r>
              <a:rPr lang="en-GB" sz="1400" i="1" dirty="0" smtClean="0"/>
              <a:t>NTR</a:t>
            </a:r>
            <a:r>
              <a:rPr lang="en-GB" sz="1400" dirty="0" smtClean="0"/>
              <a:t>, 2012</a:t>
            </a:r>
            <a:endParaRPr lang="en-GB"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solidFill>
                  <a:schemeClr val="accent3">
                    <a:lumMod val="40000"/>
                    <a:lumOff val="60000"/>
                  </a:schemeClr>
                </a:solidFill>
              </a:rPr>
              <a:t>Conclusions</a:t>
            </a:r>
            <a:endParaRPr lang="en-GB" dirty="0">
              <a:solidFill>
                <a:schemeClr val="accent3">
                  <a:lumMod val="40000"/>
                  <a:lumOff val="60000"/>
                </a:schemeClr>
              </a:solidFill>
            </a:endParaRPr>
          </a:p>
        </p:txBody>
      </p:sp>
      <p:sp>
        <p:nvSpPr>
          <p:cNvPr id="25603" name="Content Placeholder 2"/>
          <p:cNvSpPr>
            <a:spLocks noGrp="1"/>
          </p:cNvSpPr>
          <p:nvPr>
            <p:ph idx="1"/>
          </p:nvPr>
        </p:nvSpPr>
        <p:spPr>
          <a:xfrm>
            <a:off x="685800" y="1412875"/>
            <a:ext cx="7848600" cy="4149725"/>
          </a:xfrm>
        </p:spPr>
        <p:txBody>
          <a:bodyPr/>
          <a:lstStyle/>
          <a:p>
            <a:pPr>
              <a:buClr>
                <a:schemeClr val="accent3">
                  <a:lumMod val="40000"/>
                  <a:lumOff val="60000"/>
                </a:schemeClr>
              </a:buClr>
              <a:defRPr/>
            </a:pPr>
            <a:r>
              <a:rPr lang="en-GB" sz="2400" dirty="0" smtClean="0">
                <a:latin typeface="Arial" pitchFamily="34" charset="0"/>
                <a:ea typeface="ＭＳ Ｐゴシック"/>
                <a:cs typeface="Arial" pitchFamily="34" charset="0"/>
              </a:rPr>
              <a:t>Use of a combination of nicotine transdermal patch and a faster acting form of nicotine replacement therapy appears to confer a benefit in terms of promoting smoking cessation during pregnancy. </a:t>
            </a:r>
          </a:p>
          <a:p>
            <a:pPr>
              <a:spcBef>
                <a:spcPts val="1200"/>
              </a:spcBef>
              <a:buClr>
                <a:schemeClr val="accent3">
                  <a:lumMod val="40000"/>
                  <a:lumOff val="60000"/>
                </a:schemeClr>
              </a:buClr>
              <a:defRPr/>
            </a:pPr>
            <a:r>
              <a:rPr lang="en-GB" sz="2400" dirty="0" smtClean="0">
                <a:latin typeface="Arial" pitchFamily="34" charset="0"/>
                <a:ea typeface="ＭＳ Ｐゴシック"/>
                <a:cs typeface="Arial" pitchFamily="34" charset="0"/>
              </a:rPr>
              <a:t>While this conclusion is based on observational data, it lends support to this treatment option pending confirmation by a randomised controlled trial.</a:t>
            </a:r>
          </a:p>
        </p:txBody>
      </p:sp>
      <p:pic>
        <p:nvPicPr>
          <p:cNvPr id="25604"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149080"/>
            <a:ext cx="7848600" cy="706090"/>
          </a:xfrm>
        </p:spPr>
        <p:txBody>
          <a:bodyPr/>
          <a:lstStyle/>
          <a:p>
            <a:pPr algn="ctr">
              <a:defRPr/>
            </a:pPr>
            <a:r>
              <a:rPr lang="en-GB" dirty="0" smtClean="0">
                <a:solidFill>
                  <a:schemeClr val="accent3">
                    <a:lumMod val="40000"/>
                    <a:lumOff val="60000"/>
                  </a:schemeClr>
                </a:solidFill>
              </a:rPr>
              <a:t>Thank you</a:t>
            </a:r>
            <a:endParaRPr lang="en-GB" dirty="0">
              <a:solidFill>
                <a:schemeClr val="accent3">
                  <a:lumMod val="40000"/>
                  <a:lumOff val="60000"/>
                </a:schemeClr>
              </a:solidFill>
            </a:endParaRPr>
          </a:p>
        </p:txBody>
      </p:sp>
      <p:sp>
        <p:nvSpPr>
          <p:cNvPr id="26627" name="Content Placeholder 2"/>
          <p:cNvSpPr>
            <a:spLocks noGrp="1"/>
          </p:cNvSpPr>
          <p:nvPr>
            <p:ph idx="1"/>
          </p:nvPr>
        </p:nvSpPr>
        <p:spPr>
          <a:xfrm>
            <a:off x="755576" y="4941168"/>
            <a:ext cx="7848600" cy="720080"/>
          </a:xfrm>
        </p:spPr>
        <p:txBody>
          <a:bodyPr/>
          <a:lstStyle/>
          <a:p>
            <a:pPr algn="ctr">
              <a:buFont typeface="Arial" pitchFamily="34" charset="0"/>
              <a:buNone/>
            </a:pPr>
            <a:r>
              <a:rPr lang="en-GB" sz="2000" b="1" dirty="0" smtClean="0">
                <a:latin typeface="Arial" pitchFamily="34" charset="0"/>
                <a:ea typeface="ＭＳ Ｐゴシック"/>
                <a:cs typeface="Arial" pitchFamily="34" charset="0"/>
              </a:rPr>
              <a:t>www.ncsct.co.uk</a:t>
            </a:r>
          </a:p>
          <a:p>
            <a:pPr algn="ctr">
              <a:buFont typeface="Arial" pitchFamily="34" charset="0"/>
              <a:buNone/>
            </a:pPr>
            <a:r>
              <a:rPr lang="en-GB" sz="2000" b="1" dirty="0" smtClean="0">
                <a:latin typeface="Arial" pitchFamily="34" charset="0"/>
                <a:ea typeface="ＭＳ Ｐゴシック"/>
                <a:cs typeface="Arial" pitchFamily="34" charset="0"/>
              </a:rPr>
              <a:t>leonie.brose@ncsct.co.uk</a:t>
            </a:r>
          </a:p>
        </p:txBody>
      </p:sp>
      <p:pic>
        <p:nvPicPr>
          <p:cNvPr id="26628"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l="4907" r="2699" b="47329"/>
          <a:stretch>
            <a:fillRect/>
          </a:stretch>
        </p:blipFill>
        <p:spPr bwMode="auto">
          <a:xfrm>
            <a:off x="708568" y="260648"/>
            <a:ext cx="7726865" cy="376795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defRPr/>
            </a:pPr>
            <a:r>
              <a:rPr lang="en-US" dirty="0" smtClean="0">
                <a:solidFill>
                  <a:schemeClr val="accent3">
                    <a:lumMod val="40000"/>
                    <a:lumOff val="60000"/>
                  </a:schemeClr>
                </a:solidFill>
                <a:latin typeface="Arial" pitchFamily="34" charset="0"/>
                <a:ea typeface="ＭＳ Ｐゴシック" pitchFamily="-105" charset="-128"/>
              </a:rPr>
              <a:t>Background</a:t>
            </a:r>
          </a:p>
        </p:txBody>
      </p:sp>
      <p:sp>
        <p:nvSpPr>
          <p:cNvPr id="14339" name="Content Placeholder 2"/>
          <p:cNvSpPr>
            <a:spLocks noGrp="1"/>
          </p:cNvSpPr>
          <p:nvPr>
            <p:ph idx="1"/>
          </p:nvPr>
        </p:nvSpPr>
        <p:spPr>
          <a:xfrm>
            <a:off x="684213" y="1412875"/>
            <a:ext cx="7848600" cy="4294188"/>
          </a:xfrm>
        </p:spPr>
        <p:txBody>
          <a:bodyPr>
            <a:normAutofit lnSpcReduction="10000"/>
          </a:bodyPr>
          <a:lstStyle/>
          <a:p>
            <a:pPr eaLnBrk="1" hangingPunct="1">
              <a:spcAft>
                <a:spcPts val="600"/>
              </a:spcAft>
              <a:buClr>
                <a:schemeClr val="accent3">
                  <a:lumMod val="40000"/>
                  <a:lumOff val="60000"/>
                </a:schemeClr>
              </a:buClr>
              <a:defRPr/>
            </a:pPr>
            <a:r>
              <a:rPr lang="de-DE" sz="2000" dirty="0" smtClean="0">
                <a:latin typeface="Arial" pitchFamily="34" charset="0"/>
                <a:ea typeface="ＭＳ Ｐゴシック"/>
                <a:cs typeface="Arial" pitchFamily="34" charset="0"/>
              </a:rPr>
              <a:t>Smoking in pregnancy in UK</a:t>
            </a:r>
            <a:r>
              <a:rPr lang="en-GB" sz="2000" baseline="30000" dirty="0" smtClean="0">
                <a:latin typeface="Arial" pitchFamily="34" charset="0"/>
                <a:ea typeface="ＭＳ Ｐゴシック"/>
                <a:cs typeface="Arial" pitchFamily="34" charset="0"/>
              </a:rPr>
              <a:t> 1</a:t>
            </a:r>
            <a:endParaRPr lang="de-DE" sz="2000" dirty="0" smtClean="0">
              <a:latin typeface="Arial" pitchFamily="34" charset="0"/>
              <a:ea typeface="ＭＳ Ｐゴシック"/>
              <a:cs typeface="Arial" pitchFamily="34" charset="0"/>
            </a:endParaRPr>
          </a:p>
          <a:p>
            <a:pPr lvl="1" eaLnBrk="1" hangingPunct="1">
              <a:spcBef>
                <a:spcPct val="0"/>
              </a:spcBef>
              <a:spcAft>
                <a:spcPts val="600"/>
              </a:spcAft>
              <a:buClr>
                <a:schemeClr val="accent3">
                  <a:lumMod val="40000"/>
                  <a:lumOff val="60000"/>
                </a:schemeClr>
              </a:buClr>
              <a:defRPr/>
            </a:pPr>
            <a:r>
              <a:rPr lang="de-DE" sz="2000" dirty="0" smtClean="0">
                <a:latin typeface="Arial" pitchFamily="34" charset="0"/>
                <a:ea typeface="ＭＳ Ｐゴシック"/>
                <a:cs typeface="Arial" pitchFamily="34" charset="0"/>
              </a:rPr>
              <a:t>26% </a:t>
            </a:r>
            <a:r>
              <a:rPr lang="en-GB" sz="2000" dirty="0" smtClean="0">
                <a:latin typeface="Arial" pitchFamily="34" charset="0"/>
                <a:ea typeface="ＭＳ Ｐゴシック"/>
                <a:cs typeface="Arial" pitchFamily="34" charset="0"/>
              </a:rPr>
              <a:t>immediately before or during pregnancy</a:t>
            </a:r>
          </a:p>
          <a:p>
            <a:pPr lvl="1" eaLnBrk="1" hangingPunct="1">
              <a:spcBef>
                <a:spcPct val="0"/>
              </a:spcBef>
              <a:spcAft>
                <a:spcPts val="600"/>
              </a:spcAft>
              <a:buClr>
                <a:schemeClr val="accent3">
                  <a:lumMod val="40000"/>
                  <a:lumOff val="60000"/>
                </a:schemeClr>
              </a:buClr>
              <a:defRPr/>
            </a:pPr>
            <a:r>
              <a:rPr lang="en-GB" sz="2000" dirty="0" smtClean="0">
                <a:latin typeface="Arial" pitchFamily="34" charset="0"/>
                <a:ea typeface="ＭＳ Ｐゴシック"/>
                <a:cs typeface="Arial" pitchFamily="34" charset="0"/>
              </a:rPr>
              <a:t>12% throughout and at delivery</a:t>
            </a:r>
          </a:p>
          <a:p>
            <a:pPr lvl="1" eaLnBrk="1" hangingPunct="1">
              <a:spcBef>
                <a:spcPct val="0"/>
              </a:spcBef>
              <a:spcAft>
                <a:spcPts val="600"/>
              </a:spcAft>
              <a:buClr>
                <a:schemeClr val="accent3">
                  <a:lumMod val="40000"/>
                  <a:lumOff val="60000"/>
                </a:schemeClr>
              </a:buClr>
              <a:defRPr/>
            </a:pPr>
            <a:r>
              <a:rPr lang="en-GB" sz="2000" dirty="0" smtClean="0">
                <a:latin typeface="Arial" pitchFamily="34" charset="0"/>
                <a:ea typeface="ＭＳ Ｐゴシック"/>
                <a:cs typeface="Arial" pitchFamily="34" charset="0"/>
              </a:rPr>
              <a:t>Underreporting likely</a:t>
            </a:r>
          </a:p>
          <a:p>
            <a:pPr eaLnBrk="1" hangingPunct="1">
              <a:spcBef>
                <a:spcPts val="600"/>
              </a:spcBef>
              <a:spcAft>
                <a:spcPts val="600"/>
              </a:spcAft>
              <a:buClr>
                <a:schemeClr val="accent3">
                  <a:lumMod val="40000"/>
                  <a:lumOff val="60000"/>
                </a:schemeClr>
              </a:buClr>
              <a:defRPr/>
            </a:pPr>
            <a:r>
              <a:rPr lang="de-DE" sz="2000" dirty="0" smtClean="0">
                <a:latin typeface="Arial" pitchFamily="34" charset="0"/>
                <a:ea typeface="ＭＳ Ｐゴシック"/>
                <a:cs typeface="Arial" pitchFamily="34" charset="0"/>
              </a:rPr>
              <a:t>Smoking in pregnancy increases risk of e.g. </a:t>
            </a:r>
            <a:r>
              <a:rPr lang="en-GB" sz="2000" baseline="30000" dirty="0" smtClean="0">
                <a:latin typeface="Arial" pitchFamily="34" charset="0"/>
                <a:ea typeface="ＭＳ Ｐゴシック"/>
                <a:cs typeface="Arial" pitchFamily="34" charset="0"/>
              </a:rPr>
              <a:t>2</a:t>
            </a:r>
            <a:endParaRPr lang="de-DE" sz="2000" dirty="0" smtClean="0">
              <a:latin typeface="Arial" pitchFamily="34" charset="0"/>
              <a:ea typeface="ＭＳ Ｐゴシック"/>
              <a:cs typeface="Arial" pitchFamily="34" charset="0"/>
            </a:endParaRPr>
          </a:p>
          <a:p>
            <a:pPr lvl="1" eaLnBrk="1" hangingPunct="1">
              <a:spcBef>
                <a:spcPts val="0"/>
              </a:spcBef>
              <a:buClr>
                <a:schemeClr val="accent3">
                  <a:lumMod val="40000"/>
                  <a:lumOff val="60000"/>
                </a:schemeClr>
              </a:buClr>
              <a:defRPr/>
            </a:pPr>
            <a:r>
              <a:rPr lang="en-GB" sz="2000" dirty="0" smtClean="0">
                <a:latin typeface="Arial" pitchFamily="34" charset="0"/>
                <a:ea typeface="ＭＳ Ｐゴシック"/>
                <a:cs typeface="Arial" pitchFamily="34" charset="0"/>
              </a:rPr>
              <a:t>Preterm birth </a:t>
            </a:r>
          </a:p>
          <a:p>
            <a:pPr lvl="1" eaLnBrk="1" hangingPunct="1">
              <a:buClr>
                <a:schemeClr val="accent3">
                  <a:lumMod val="40000"/>
                  <a:lumOff val="60000"/>
                </a:schemeClr>
              </a:buClr>
              <a:defRPr/>
            </a:pPr>
            <a:r>
              <a:rPr lang="en-GB" sz="2000" dirty="0" smtClean="0">
                <a:latin typeface="Arial" pitchFamily="34" charset="0"/>
                <a:ea typeface="ＭＳ Ｐゴシック"/>
                <a:cs typeface="Arial" pitchFamily="34" charset="0"/>
              </a:rPr>
              <a:t>Placental abruption </a:t>
            </a:r>
          </a:p>
          <a:p>
            <a:pPr lvl="1" eaLnBrk="1" hangingPunct="1">
              <a:buClr>
                <a:schemeClr val="accent3">
                  <a:lumMod val="40000"/>
                  <a:lumOff val="60000"/>
                </a:schemeClr>
              </a:buClr>
              <a:defRPr/>
            </a:pPr>
            <a:r>
              <a:rPr lang="en-GB" sz="2000" dirty="0" smtClean="0">
                <a:latin typeface="Arial" pitchFamily="34" charset="0"/>
                <a:ea typeface="ＭＳ Ｐゴシック"/>
                <a:cs typeface="Arial" pitchFamily="34" charset="0"/>
              </a:rPr>
              <a:t>Low birth-weight </a:t>
            </a:r>
          </a:p>
          <a:p>
            <a:pPr lvl="1" eaLnBrk="1" hangingPunct="1">
              <a:buClr>
                <a:schemeClr val="accent3">
                  <a:lumMod val="40000"/>
                  <a:lumOff val="60000"/>
                </a:schemeClr>
              </a:buClr>
              <a:defRPr/>
            </a:pPr>
            <a:r>
              <a:rPr lang="en-GB" sz="2000" dirty="0" smtClean="0">
                <a:latin typeface="Arial" pitchFamily="34" charset="0"/>
                <a:ea typeface="ＭＳ Ｐゴシック"/>
                <a:cs typeface="Arial" pitchFamily="34" charset="0"/>
              </a:rPr>
              <a:t>Sudden infant death syndrome</a:t>
            </a:r>
          </a:p>
          <a:p>
            <a:pPr lvl="1" eaLnBrk="1" hangingPunct="1">
              <a:buClr>
                <a:schemeClr val="accent3">
                  <a:lumMod val="40000"/>
                  <a:lumOff val="60000"/>
                </a:schemeClr>
              </a:buClr>
              <a:defRPr/>
            </a:pPr>
            <a:r>
              <a:rPr lang="en-GB" sz="2000" dirty="0" smtClean="0">
                <a:latin typeface="Arial" pitchFamily="34" charset="0"/>
                <a:ea typeface="ＭＳ Ｐゴシック"/>
                <a:cs typeface="Arial" pitchFamily="34" charset="0"/>
              </a:rPr>
              <a:t>Adult morbidities such as obesity, diabetes, asthma, mental health problems</a:t>
            </a:r>
          </a:p>
          <a:p>
            <a:pPr eaLnBrk="1" hangingPunct="1">
              <a:spcBef>
                <a:spcPts val="1200"/>
              </a:spcBef>
              <a:spcAft>
                <a:spcPts val="600"/>
              </a:spcAft>
              <a:buClr>
                <a:schemeClr val="accent3">
                  <a:lumMod val="40000"/>
                  <a:lumOff val="60000"/>
                </a:schemeClr>
              </a:buClr>
              <a:defRPr/>
            </a:pPr>
            <a:r>
              <a:rPr lang="en-GB" sz="2000" dirty="0" smtClean="0">
                <a:latin typeface="Arial" pitchFamily="34" charset="0"/>
                <a:ea typeface="ＭＳ Ｐゴシック"/>
                <a:cs typeface="Arial" pitchFamily="34" charset="0"/>
              </a:rPr>
              <a:t>Stopping smoking </a:t>
            </a:r>
            <a:r>
              <a:rPr lang="en-GB" sz="2000" dirty="0" smtClean="0">
                <a:latin typeface="Arial" pitchFamily="34" charset="0"/>
                <a:ea typeface="ＭＳ Ｐゴシック"/>
                <a:cs typeface="Arial" pitchFamily="34" charset="0"/>
              </a:rPr>
              <a:t>reduces increased </a:t>
            </a:r>
            <a:r>
              <a:rPr lang="en-GB" sz="2000" dirty="0" smtClean="0">
                <a:latin typeface="Arial" pitchFamily="34" charset="0"/>
                <a:ea typeface="ＭＳ Ｐゴシック"/>
                <a:cs typeface="Arial" pitchFamily="34" charset="0"/>
              </a:rPr>
              <a:t>risks</a:t>
            </a:r>
            <a:r>
              <a:rPr lang="en-GB" sz="2000" baseline="30000" dirty="0" smtClean="0">
                <a:latin typeface="Arial" pitchFamily="34" charset="0"/>
                <a:ea typeface="ＭＳ Ｐゴシック"/>
                <a:cs typeface="Arial" pitchFamily="34" charset="0"/>
              </a:rPr>
              <a:t> </a:t>
            </a:r>
            <a:endParaRPr lang="en-GB" sz="2000" dirty="0" smtClean="0">
              <a:latin typeface="Arial" pitchFamily="34" charset="0"/>
              <a:ea typeface="ＭＳ Ｐゴシック"/>
              <a:cs typeface="Arial" pitchFamily="34" charset="0"/>
            </a:endParaRPr>
          </a:p>
        </p:txBody>
      </p:sp>
      <p:pic>
        <p:nvPicPr>
          <p:cNvPr id="14340"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
        <p:nvSpPr>
          <p:cNvPr id="14341" name="TextBox 4"/>
          <p:cNvSpPr txBox="1">
            <a:spLocks noChangeArrowheads="1"/>
          </p:cNvSpPr>
          <p:nvPr/>
        </p:nvSpPr>
        <p:spPr bwMode="auto">
          <a:xfrm>
            <a:off x="179388" y="5876925"/>
            <a:ext cx="3816350" cy="523220"/>
          </a:xfrm>
          <a:prstGeom prst="rect">
            <a:avLst/>
          </a:prstGeom>
          <a:noFill/>
          <a:ln w="9525">
            <a:noFill/>
            <a:miter lim="800000"/>
            <a:headEnd/>
            <a:tailEnd/>
          </a:ln>
        </p:spPr>
        <p:txBody>
          <a:bodyPr>
            <a:spAutoFit/>
          </a:bodyPr>
          <a:lstStyle/>
          <a:p>
            <a:r>
              <a:rPr lang="en-GB" sz="1400" baseline="30000" dirty="0" smtClean="0">
                <a:cs typeface="Arial" pitchFamily="34" charset="0"/>
              </a:rPr>
              <a:t>1</a:t>
            </a:r>
            <a:r>
              <a:rPr lang="en-GB" sz="1400" dirty="0" smtClean="0">
                <a:cs typeface="Arial" pitchFamily="34" charset="0"/>
              </a:rPr>
              <a:t> </a:t>
            </a:r>
            <a:r>
              <a:rPr lang="en-GB" sz="1400" dirty="0">
                <a:cs typeface="Arial" pitchFamily="34" charset="0"/>
              </a:rPr>
              <a:t>NHS Information Centre, </a:t>
            </a:r>
            <a:r>
              <a:rPr lang="en-GB" sz="1400" dirty="0" smtClean="0">
                <a:cs typeface="Arial" pitchFamily="34" charset="0"/>
              </a:rPr>
              <a:t>2011</a:t>
            </a:r>
          </a:p>
          <a:p>
            <a:r>
              <a:rPr lang="en-GB" sz="1400" baseline="30000" dirty="0" smtClean="0">
                <a:cs typeface="Arial" pitchFamily="34" charset="0"/>
              </a:rPr>
              <a:t>2</a:t>
            </a:r>
            <a:r>
              <a:rPr lang="en-GB" sz="1400" dirty="0" smtClean="0">
                <a:cs typeface="Arial" pitchFamily="34" charset="0"/>
              </a:rPr>
              <a:t> USDHHS, 2004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339">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339">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39">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39">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solidFill>
                  <a:schemeClr val="accent3">
                    <a:lumMod val="40000"/>
                    <a:lumOff val="60000"/>
                  </a:schemeClr>
                </a:solidFill>
                <a:latin typeface="Arial" pitchFamily="34" charset="0"/>
                <a:ea typeface="ＭＳ Ｐゴシック" pitchFamily="-105" charset="-128"/>
              </a:rPr>
              <a:t>Background</a:t>
            </a:r>
            <a:endParaRPr lang="en-GB" dirty="0"/>
          </a:p>
        </p:txBody>
      </p:sp>
      <p:sp>
        <p:nvSpPr>
          <p:cNvPr id="3" name="Content Placeholder 2"/>
          <p:cNvSpPr>
            <a:spLocks noGrp="1"/>
          </p:cNvSpPr>
          <p:nvPr>
            <p:ph idx="1"/>
          </p:nvPr>
        </p:nvSpPr>
        <p:spPr>
          <a:xfrm>
            <a:off x="611188" y="1268413"/>
            <a:ext cx="7848600" cy="3962400"/>
          </a:xfrm>
        </p:spPr>
        <p:txBody>
          <a:bodyPr/>
          <a:lstStyle/>
          <a:p>
            <a:pPr eaLnBrk="1" hangingPunct="1">
              <a:buClr>
                <a:schemeClr val="accent3">
                  <a:lumMod val="40000"/>
                  <a:lumOff val="60000"/>
                </a:schemeClr>
              </a:buClr>
              <a:defRPr/>
            </a:pPr>
            <a:r>
              <a:rPr lang="de-DE" sz="2400" dirty="0" smtClean="0">
                <a:latin typeface="Arial" pitchFamily="34" charset="0"/>
                <a:ea typeface="ＭＳ Ｐゴシック"/>
                <a:cs typeface="Arial" pitchFamily="34" charset="0"/>
              </a:rPr>
              <a:t>In general population: </a:t>
            </a:r>
            <a:r>
              <a:rPr lang="en-GB" sz="2400" dirty="0" smtClean="0">
                <a:latin typeface="Arial" pitchFamily="34" charset="0"/>
                <a:ea typeface="ＭＳ Ｐゴシック"/>
                <a:cs typeface="Arial" pitchFamily="34" charset="0"/>
              </a:rPr>
              <a:t>Medication increases quit rates</a:t>
            </a:r>
          </a:p>
          <a:p>
            <a:pPr marL="628650" lvl="1" indent="-266700" eaLnBrk="1" hangingPunct="1">
              <a:buClr>
                <a:schemeClr val="accent3">
                  <a:lumMod val="40000"/>
                  <a:lumOff val="60000"/>
                </a:schemeClr>
              </a:buClr>
              <a:defRPr/>
            </a:pPr>
            <a:r>
              <a:rPr lang="en-GB" sz="2400" dirty="0" smtClean="0">
                <a:latin typeface="Arial" pitchFamily="34" charset="0"/>
                <a:ea typeface="ＭＳ Ｐゴシック"/>
                <a:cs typeface="Arial" pitchFamily="34" charset="0"/>
              </a:rPr>
              <a:t>Single nicotine replacement therapy (NRT)</a:t>
            </a:r>
          </a:p>
          <a:p>
            <a:pPr marL="628650" lvl="1" indent="-266700" eaLnBrk="1" hangingPunct="1">
              <a:buClr>
                <a:schemeClr val="accent3">
                  <a:lumMod val="40000"/>
                  <a:lumOff val="60000"/>
                </a:schemeClr>
              </a:buClr>
              <a:defRPr/>
            </a:pPr>
            <a:r>
              <a:rPr lang="en-GB" sz="2400" dirty="0" smtClean="0">
                <a:latin typeface="Arial" pitchFamily="34" charset="0"/>
                <a:ea typeface="ＭＳ Ｐゴシック"/>
                <a:cs typeface="Arial" pitchFamily="34" charset="0"/>
              </a:rPr>
              <a:t>Combination of two (or more) NRT products </a:t>
            </a:r>
          </a:p>
          <a:p>
            <a:pPr marL="628650" lvl="1" indent="-266700" eaLnBrk="1" hangingPunct="1">
              <a:buClr>
                <a:schemeClr val="accent3">
                  <a:lumMod val="40000"/>
                  <a:lumOff val="60000"/>
                </a:schemeClr>
              </a:buClr>
              <a:defRPr/>
            </a:pPr>
            <a:r>
              <a:rPr lang="en-GB" sz="2400" dirty="0" smtClean="0">
                <a:latin typeface="Arial" pitchFamily="34" charset="0"/>
                <a:ea typeface="ＭＳ Ｐゴシック"/>
                <a:cs typeface="Arial" pitchFamily="34" charset="0"/>
              </a:rPr>
              <a:t>Bupropion (Zyban)</a:t>
            </a:r>
          </a:p>
          <a:p>
            <a:pPr marL="628650" lvl="1" indent="-266700" eaLnBrk="1" hangingPunct="1">
              <a:buClr>
                <a:schemeClr val="accent3">
                  <a:lumMod val="40000"/>
                  <a:lumOff val="60000"/>
                </a:schemeClr>
              </a:buClr>
              <a:defRPr/>
            </a:pPr>
            <a:r>
              <a:rPr lang="en-GB" sz="2400" dirty="0" smtClean="0">
                <a:latin typeface="Arial" pitchFamily="34" charset="0"/>
                <a:ea typeface="ＭＳ Ｐゴシック"/>
                <a:cs typeface="Arial" pitchFamily="34" charset="0"/>
              </a:rPr>
              <a:t>Varenicline (Champix)</a:t>
            </a:r>
            <a:endParaRPr lang="en-GB" sz="2000" dirty="0" smtClean="0">
              <a:latin typeface="Arial" pitchFamily="34" charset="0"/>
              <a:ea typeface="ＭＳ Ｐゴシック"/>
              <a:cs typeface="Arial" pitchFamily="34" charset="0"/>
            </a:endParaRPr>
          </a:p>
          <a:p>
            <a:pPr>
              <a:buNone/>
              <a:defRPr/>
            </a:pPr>
            <a:endParaRPr lang="en-GB" dirty="0" smtClean="0">
              <a:latin typeface="Arial" pitchFamily="34" charset="0"/>
              <a:ea typeface="ＭＳ Ｐゴシック"/>
              <a:cs typeface="Arial" pitchFamily="34" charset="0"/>
            </a:endParaRPr>
          </a:p>
        </p:txBody>
      </p:sp>
      <p:pic>
        <p:nvPicPr>
          <p:cNvPr id="15364" name="Picture 3"/>
          <p:cNvPicPr>
            <a:picLocks noChangeAspect="1" noChangeArrowheads="1"/>
          </p:cNvPicPr>
          <p:nvPr/>
        </p:nvPicPr>
        <p:blipFill>
          <a:blip r:embed="rId3" cstate="print"/>
          <a:srcRect/>
          <a:stretch>
            <a:fillRect/>
          </a:stretch>
        </p:blipFill>
        <p:spPr bwMode="auto">
          <a:xfrm>
            <a:off x="4355976" y="2708920"/>
            <a:ext cx="4667250" cy="3057525"/>
          </a:xfrm>
          <a:prstGeom prst="rect">
            <a:avLst/>
          </a:prstGeom>
          <a:noFill/>
          <a:ln w="9525">
            <a:noFill/>
            <a:miter lim="800000"/>
            <a:headEnd/>
            <a:tailEnd/>
          </a:ln>
        </p:spPr>
      </p:pic>
      <p:sp>
        <p:nvSpPr>
          <p:cNvPr id="15365" name="TextBox 4"/>
          <p:cNvSpPr txBox="1">
            <a:spLocks noChangeArrowheads="1"/>
          </p:cNvSpPr>
          <p:nvPr/>
        </p:nvSpPr>
        <p:spPr bwMode="auto">
          <a:xfrm>
            <a:off x="5651500" y="5732463"/>
            <a:ext cx="2992438" cy="307777"/>
          </a:xfrm>
          <a:prstGeom prst="rect">
            <a:avLst/>
          </a:prstGeom>
          <a:noFill/>
          <a:ln w="9525">
            <a:noFill/>
            <a:miter lim="800000"/>
            <a:headEnd/>
            <a:tailEnd/>
          </a:ln>
        </p:spPr>
        <p:txBody>
          <a:bodyPr>
            <a:spAutoFit/>
          </a:bodyPr>
          <a:lstStyle/>
          <a:p>
            <a:pPr algn="r"/>
            <a:r>
              <a:rPr lang="en-GB" sz="1400" dirty="0">
                <a:cs typeface="Arial" pitchFamily="34" charset="0"/>
              </a:rPr>
              <a:t>Brose et al, 2011, Thorax</a:t>
            </a:r>
          </a:p>
        </p:txBody>
      </p:sp>
      <p:sp>
        <p:nvSpPr>
          <p:cNvPr id="6" name="Rectangle 5"/>
          <p:cNvSpPr/>
          <p:nvPr/>
        </p:nvSpPr>
        <p:spPr>
          <a:xfrm>
            <a:off x="5886450" y="2780928"/>
            <a:ext cx="988740" cy="29511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7" name="Rectangle 6"/>
          <p:cNvSpPr/>
          <p:nvPr/>
        </p:nvSpPr>
        <p:spPr>
          <a:xfrm>
            <a:off x="6876256" y="2780928"/>
            <a:ext cx="1081087" cy="29511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sp>
        <p:nvSpPr>
          <p:cNvPr id="8" name="Rectangle 7"/>
          <p:cNvSpPr/>
          <p:nvPr/>
        </p:nvSpPr>
        <p:spPr>
          <a:xfrm>
            <a:off x="7956376" y="2780928"/>
            <a:ext cx="1008063" cy="295116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dirty="0"/>
          </a:p>
        </p:txBody>
      </p:sp>
      <p:pic>
        <p:nvPicPr>
          <p:cNvPr id="15369" name="Picture 2"/>
          <p:cNvPicPr>
            <a:picLocks noChangeAspect="1" noChangeArrowheads="1"/>
          </p:cNvPicPr>
          <p:nvPr/>
        </p:nvPicPr>
        <p:blipFill>
          <a:blip r:embed="rId4" cstate="print"/>
          <a:srcRect/>
          <a:stretch>
            <a:fillRect/>
          </a:stretch>
        </p:blipFill>
        <p:spPr bwMode="auto">
          <a:xfrm>
            <a:off x="5462588" y="6035675"/>
            <a:ext cx="1547812" cy="458788"/>
          </a:xfrm>
          <a:prstGeom prst="rect">
            <a:avLst/>
          </a:prstGeom>
          <a:noFill/>
          <a:ln w="9525">
            <a:noFill/>
            <a:miter lim="800000"/>
            <a:headEnd/>
            <a:tailEnd/>
          </a:ln>
        </p:spPr>
      </p:pic>
      <p:cxnSp>
        <p:nvCxnSpPr>
          <p:cNvPr id="11" name="Straight Connector 10"/>
          <p:cNvCxnSpPr/>
          <p:nvPr/>
        </p:nvCxnSpPr>
        <p:spPr>
          <a:xfrm>
            <a:off x="5868144" y="2780928"/>
            <a:ext cx="0" cy="2952328"/>
          </a:xfrm>
          <a:prstGeom prst="line">
            <a:avLst/>
          </a:prstGeom>
          <a:ln w="19050">
            <a:solidFill>
              <a:schemeClr val="tx1">
                <a:lumMod val="50000"/>
                <a:lumOff val="50000"/>
              </a:schemeClr>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xit"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
        <p:nvSpPr>
          <p:cNvPr id="10" name="Title 1"/>
          <p:cNvSpPr>
            <a:spLocks noGrp="1"/>
          </p:cNvSpPr>
          <p:nvPr>
            <p:ph type="title"/>
          </p:nvPr>
        </p:nvSpPr>
        <p:spPr/>
        <p:txBody>
          <a:bodyPr/>
          <a:lstStyle/>
          <a:p>
            <a:pPr eaLnBrk="1" hangingPunct="1">
              <a:defRPr/>
            </a:pPr>
            <a:r>
              <a:rPr lang="en-US" dirty="0" smtClean="0">
                <a:solidFill>
                  <a:schemeClr val="accent3">
                    <a:lumMod val="40000"/>
                    <a:lumOff val="60000"/>
                  </a:schemeClr>
                </a:solidFill>
                <a:latin typeface="Arial" pitchFamily="34" charset="0"/>
                <a:ea typeface="ＭＳ Ｐゴシック" pitchFamily="-105" charset="-128"/>
              </a:rPr>
              <a:t>Background</a:t>
            </a:r>
          </a:p>
        </p:txBody>
      </p:sp>
      <p:sp>
        <p:nvSpPr>
          <p:cNvPr id="4" name="Rectangle 3"/>
          <p:cNvSpPr>
            <a:spLocks noChangeArrowheads="1"/>
          </p:cNvSpPr>
          <p:nvPr/>
        </p:nvSpPr>
        <p:spPr bwMode="auto">
          <a:xfrm>
            <a:off x="684213" y="1341438"/>
            <a:ext cx="7920037" cy="4090351"/>
          </a:xfrm>
          <a:prstGeom prst="rect">
            <a:avLst/>
          </a:prstGeom>
          <a:noFill/>
          <a:ln w="9525">
            <a:noFill/>
            <a:miter lim="800000"/>
            <a:headEnd/>
            <a:tailEnd/>
          </a:ln>
        </p:spPr>
        <p:txBody>
          <a:bodyPr>
            <a:spAutoFit/>
          </a:bodyPr>
          <a:lstStyle/>
          <a:p>
            <a:pPr marL="342900" indent="-342900" defTabSz="457200">
              <a:spcBef>
                <a:spcPct val="20000"/>
              </a:spcBef>
              <a:buClr>
                <a:schemeClr val="accent3">
                  <a:lumMod val="40000"/>
                  <a:lumOff val="60000"/>
                </a:schemeClr>
              </a:buClr>
              <a:buFont typeface="Arial" pitchFamily="34" charset="0"/>
              <a:buChar char="•"/>
              <a:defRPr/>
            </a:pPr>
            <a:r>
              <a:rPr lang="de-DE" sz="2400" dirty="0">
                <a:solidFill>
                  <a:srgbClr val="FFFFFF"/>
                </a:solidFill>
                <a:ea typeface="ＭＳ Ｐゴシック"/>
                <a:cs typeface="Arial" pitchFamily="34" charset="0"/>
              </a:rPr>
              <a:t>Pregnancy: NRT </a:t>
            </a:r>
            <a:r>
              <a:rPr lang="de-DE" sz="2400" i="1" dirty="0">
                <a:solidFill>
                  <a:srgbClr val="FFFFFF"/>
                </a:solidFill>
                <a:ea typeface="ＭＳ Ｐゴシック"/>
                <a:cs typeface="Arial" pitchFamily="34" charset="0"/>
              </a:rPr>
              <a:t>can</a:t>
            </a:r>
            <a:r>
              <a:rPr lang="de-DE" sz="2400" dirty="0">
                <a:solidFill>
                  <a:srgbClr val="FFFFFF"/>
                </a:solidFill>
                <a:ea typeface="ＭＳ Ｐゴシック"/>
                <a:cs typeface="Arial" pitchFamily="34" charset="0"/>
              </a:rPr>
              <a:t> be used </a:t>
            </a:r>
          </a:p>
          <a:p>
            <a:pPr marL="342900" indent="-342900" defTabSz="457200">
              <a:spcBef>
                <a:spcPct val="20000"/>
              </a:spcBef>
              <a:buClr>
                <a:schemeClr val="accent3">
                  <a:lumMod val="40000"/>
                  <a:lumOff val="60000"/>
                </a:schemeClr>
              </a:buClr>
              <a:buFont typeface="Arial" pitchFamily="34" charset="0"/>
              <a:buChar char="•"/>
              <a:defRPr/>
            </a:pPr>
            <a:r>
              <a:rPr lang="de-DE" sz="2400" dirty="0" smtClean="0">
                <a:solidFill>
                  <a:srgbClr val="FFFFFF"/>
                </a:solidFill>
                <a:ea typeface="ＭＳ Ｐゴシック"/>
                <a:cs typeface="Arial" pitchFamily="34" charset="0"/>
              </a:rPr>
              <a:t>Review of randomised </a:t>
            </a:r>
            <a:r>
              <a:rPr lang="de-DE" sz="2400" dirty="0">
                <a:solidFill>
                  <a:srgbClr val="FFFFFF"/>
                </a:solidFill>
                <a:ea typeface="ＭＳ Ｐゴシック"/>
                <a:cs typeface="Arial" pitchFamily="34" charset="0"/>
              </a:rPr>
              <a:t>controlled trials (RCTs) failed to find evidence for effectiveness </a:t>
            </a:r>
            <a:r>
              <a:rPr lang="de-DE" sz="2400" baseline="30000" dirty="0">
                <a:solidFill>
                  <a:srgbClr val="FFFFFF"/>
                </a:solidFill>
                <a:ea typeface="ＭＳ Ｐゴシック"/>
                <a:cs typeface="Arial" pitchFamily="34" charset="0"/>
              </a:rPr>
              <a:t>3</a:t>
            </a:r>
          </a:p>
          <a:p>
            <a:pPr marL="742950" lvl="1" indent="-285750" defTabSz="457200">
              <a:spcBef>
                <a:spcPct val="20000"/>
              </a:spcBef>
              <a:buClr>
                <a:schemeClr val="accent3">
                  <a:lumMod val="40000"/>
                  <a:lumOff val="60000"/>
                </a:schemeClr>
              </a:buClr>
              <a:buFont typeface="Arial" pitchFamily="34" charset="0"/>
              <a:buChar char="–"/>
              <a:defRPr/>
            </a:pPr>
            <a:r>
              <a:rPr lang="de-DE" sz="2400" dirty="0">
                <a:solidFill>
                  <a:srgbClr val="FFFFFF"/>
                </a:solidFill>
                <a:ea typeface="ＭＳ Ｐゴシック"/>
                <a:cs typeface="Arial" pitchFamily="34" charset="0"/>
              </a:rPr>
              <a:t>Evaluated single NRT, mostly nicotine patch</a:t>
            </a:r>
          </a:p>
          <a:p>
            <a:pPr marL="342900" indent="-342900" defTabSz="457200">
              <a:spcBef>
                <a:spcPts val="1800"/>
              </a:spcBef>
              <a:buClr>
                <a:schemeClr val="accent3">
                  <a:lumMod val="40000"/>
                  <a:lumOff val="60000"/>
                </a:schemeClr>
              </a:buClr>
              <a:buFont typeface="Arial" pitchFamily="34" charset="0"/>
              <a:buChar char="•"/>
              <a:defRPr/>
            </a:pPr>
            <a:r>
              <a:rPr lang="de-DE" sz="2400" dirty="0">
                <a:solidFill>
                  <a:srgbClr val="FFFFFF"/>
                </a:solidFill>
                <a:ea typeface="ＭＳ Ｐゴシック"/>
                <a:cs typeface="Arial" pitchFamily="34" charset="0"/>
              </a:rPr>
              <a:t>NHS Stop Smoking </a:t>
            </a:r>
            <a:r>
              <a:rPr lang="de-DE" sz="2400" dirty="0" smtClean="0">
                <a:solidFill>
                  <a:srgbClr val="FFFFFF"/>
                </a:solidFill>
                <a:ea typeface="ＭＳ Ｐゴシック"/>
                <a:cs typeface="Arial" pitchFamily="34" charset="0"/>
              </a:rPr>
              <a:t>Services </a:t>
            </a:r>
            <a:r>
              <a:rPr lang="de-DE" sz="2400" baseline="30000" dirty="0" smtClean="0">
                <a:solidFill>
                  <a:srgbClr val="FFFFFF"/>
                </a:solidFill>
                <a:ea typeface="ＭＳ Ｐゴシック"/>
                <a:cs typeface="Arial" pitchFamily="34" charset="0"/>
              </a:rPr>
              <a:t>4</a:t>
            </a:r>
            <a:endParaRPr lang="de-DE" sz="2400" dirty="0">
              <a:solidFill>
                <a:srgbClr val="FFFFFF"/>
              </a:solidFill>
              <a:ea typeface="ＭＳ Ｐゴシック"/>
              <a:cs typeface="Arial" pitchFamily="34" charset="0"/>
            </a:endParaRPr>
          </a:p>
          <a:p>
            <a:pPr marL="742950" lvl="1" indent="-285750" defTabSz="457200">
              <a:spcBef>
                <a:spcPct val="20000"/>
              </a:spcBef>
              <a:buClr>
                <a:schemeClr val="accent3">
                  <a:lumMod val="40000"/>
                  <a:lumOff val="60000"/>
                </a:schemeClr>
              </a:buClr>
              <a:buFont typeface="Arial" pitchFamily="34" charset="0"/>
              <a:buChar char="–"/>
              <a:defRPr/>
            </a:pPr>
            <a:r>
              <a:rPr lang="de-DE" sz="2400" dirty="0">
                <a:solidFill>
                  <a:srgbClr val="FFFFFF"/>
                </a:solidFill>
                <a:ea typeface="ＭＳ Ｐゴシック"/>
                <a:cs typeface="Arial" pitchFamily="34" charset="0"/>
              </a:rPr>
              <a:t>Behavioural support and medication</a:t>
            </a:r>
          </a:p>
          <a:p>
            <a:pPr marL="742950" lvl="1" indent="-285750" defTabSz="457200">
              <a:spcBef>
                <a:spcPct val="20000"/>
              </a:spcBef>
              <a:buClr>
                <a:schemeClr val="accent3">
                  <a:lumMod val="40000"/>
                  <a:lumOff val="60000"/>
                </a:schemeClr>
              </a:buClr>
              <a:buFont typeface="Arial" pitchFamily="34" charset="0"/>
              <a:buChar char="–"/>
              <a:defRPr/>
            </a:pPr>
            <a:r>
              <a:rPr lang="de-DE" sz="2400" dirty="0" smtClean="0">
                <a:solidFill>
                  <a:srgbClr val="FFFFFF"/>
                </a:solidFill>
                <a:ea typeface="ＭＳ Ｐゴシック"/>
                <a:cs typeface="Arial" pitchFamily="34" charset="0"/>
              </a:rPr>
              <a:t>Different types of support and range of settings</a:t>
            </a:r>
          </a:p>
          <a:p>
            <a:pPr marL="742950" lvl="1" indent="-285750" defTabSz="457200">
              <a:spcBef>
                <a:spcPct val="20000"/>
              </a:spcBef>
              <a:buClr>
                <a:schemeClr val="accent3">
                  <a:lumMod val="40000"/>
                  <a:lumOff val="60000"/>
                </a:schemeClr>
              </a:buClr>
              <a:buFont typeface="Arial" pitchFamily="34" charset="0"/>
              <a:buChar char="–"/>
              <a:defRPr/>
            </a:pPr>
            <a:r>
              <a:rPr lang="de-DE" sz="2400" dirty="0" smtClean="0">
                <a:solidFill>
                  <a:srgbClr val="FFFFFF"/>
                </a:solidFill>
                <a:ea typeface="ＭＳ Ｐゴシック"/>
                <a:cs typeface="Arial" pitchFamily="34" charset="0"/>
              </a:rPr>
              <a:t>More than 20,000 </a:t>
            </a:r>
            <a:r>
              <a:rPr lang="de-DE" sz="2400" dirty="0">
                <a:solidFill>
                  <a:srgbClr val="FFFFFF"/>
                </a:solidFill>
                <a:ea typeface="ＭＳ Ｐゴシック"/>
                <a:cs typeface="Arial" pitchFamily="34" charset="0"/>
              </a:rPr>
              <a:t>pregnant women </a:t>
            </a:r>
            <a:r>
              <a:rPr lang="de-DE" sz="2400" dirty="0" smtClean="0">
                <a:solidFill>
                  <a:srgbClr val="FFFFFF"/>
                </a:solidFill>
                <a:ea typeface="ＭＳ Ｐゴシック"/>
                <a:cs typeface="Arial" pitchFamily="34" charset="0"/>
              </a:rPr>
              <a:t>per year</a:t>
            </a:r>
            <a:endParaRPr lang="de-DE" sz="2400" dirty="0">
              <a:solidFill>
                <a:srgbClr val="FFFFFF"/>
              </a:solidFill>
              <a:ea typeface="ＭＳ Ｐゴシック"/>
              <a:cs typeface="Arial" pitchFamily="34" charset="0"/>
            </a:endParaRPr>
          </a:p>
          <a:p>
            <a:pPr marL="742950" lvl="1" indent="-285750" defTabSz="457200">
              <a:spcBef>
                <a:spcPct val="20000"/>
              </a:spcBef>
              <a:buClr>
                <a:schemeClr val="accent3">
                  <a:lumMod val="40000"/>
                  <a:lumOff val="60000"/>
                </a:schemeClr>
              </a:buClr>
              <a:buFont typeface="Arial" pitchFamily="34" charset="0"/>
              <a:buChar char="–"/>
              <a:defRPr/>
            </a:pPr>
            <a:r>
              <a:rPr lang="de-DE" sz="2400" dirty="0" smtClean="0">
                <a:solidFill>
                  <a:srgbClr val="FFFFFF"/>
                </a:solidFill>
                <a:ea typeface="ＭＳ Ｐゴシック"/>
                <a:cs typeface="Arial" pitchFamily="34" charset="0"/>
              </a:rPr>
              <a:t>Many </a:t>
            </a:r>
            <a:r>
              <a:rPr lang="de-DE" sz="2400" dirty="0">
                <a:solidFill>
                  <a:srgbClr val="FFFFFF"/>
                </a:solidFill>
                <a:ea typeface="ＭＳ Ｐゴシック"/>
                <a:cs typeface="Arial" pitchFamily="34" charset="0"/>
              </a:rPr>
              <a:t>use combination NRT</a:t>
            </a:r>
            <a:endParaRPr lang="en-GB" sz="2400" dirty="0">
              <a:solidFill>
                <a:srgbClr val="FFFFFF"/>
              </a:solidFill>
              <a:ea typeface="ＭＳ Ｐゴシック"/>
              <a:cs typeface="Arial" pitchFamily="34" charset="0"/>
            </a:endParaRPr>
          </a:p>
        </p:txBody>
      </p:sp>
      <p:sp>
        <p:nvSpPr>
          <p:cNvPr id="16389" name="TextBox 4"/>
          <p:cNvSpPr txBox="1">
            <a:spLocks noChangeArrowheads="1"/>
          </p:cNvSpPr>
          <p:nvPr/>
        </p:nvSpPr>
        <p:spPr bwMode="auto">
          <a:xfrm>
            <a:off x="179388" y="5876925"/>
            <a:ext cx="3816350" cy="523220"/>
          </a:xfrm>
          <a:prstGeom prst="rect">
            <a:avLst/>
          </a:prstGeom>
          <a:noFill/>
          <a:ln w="9525">
            <a:noFill/>
            <a:miter lim="800000"/>
            <a:headEnd/>
            <a:tailEnd/>
          </a:ln>
        </p:spPr>
        <p:txBody>
          <a:bodyPr>
            <a:spAutoFit/>
          </a:bodyPr>
          <a:lstStyle/>
          <a:p>
            <a:r>
              <a:rPr lang="en-GB" sz="1400" baseline="30000" dirty="0">
                <a:cs typeface="Arial" pitchFamily="34" charset="0"/>
              </a:rPr>
              <a:t>3</a:t>
            </a:r>
            <a:r>
              <a:rPr lang="en-GB" sz="1400" dirty="0">
                <a:cs typeface="Arial" pitchFamily="34" charset="0"/>
              </a:rPr>
              <a:t> Coleman et al, Cochrane, 2012</a:t>
            </a:r>
          </a:p>
          <a:p>
            <a:r>
              <a:rPr lang="en-GB" sz="1400" baseline="30000" dirty="0">
                <a:cs typeface="Arial" pitchFamily="34" charset="0"/>
              </a:rPr>
              <a:t>4</a:t>
            </a:r>
            <a:r>
              <a:rPr lang="en-GB" sz="1400" dirty="0">
                <a:cs typeface="Arial" pitchFamily="34" charset="0"/>
              </a:rPr>
              <a:t> NHS Information Centre, 2011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38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dirty="0" smtClean="0">
                <a:solidFill>
                  <a:schemeClr val="accent3">
                    <a:lumMod val="40000"/>
                    <a:lumOff val="60000"/>
                  </a:schemeClr>
                </a:solidFill>
              </a:rPr>
              <a:t>Objective and research questions</a:t>
            </a:r>
            <a:endParaRPr lang="en-GB" dirty="0">
              <a:solidFill>
                <a:schemeClr val="accent3">
                  <a:lumMod val="40000"/>
                  <a:lumOff val="60000"/>
                </a:schemeClr>
              </a:solidFill>
            </a:endParaRPr>
          </a:p>
        </p:txBody>
      </p:sp>
      <p:sp>
        <p:nvSpPr>
          <p:cNvPr id="3" name="Content Placeholder 2"/>
          <p:cNvSpPr>
            <a:spLocks noGrp="1"/>
          </p:cNvSpPr>
          <p:nvPr>
            <p:ph idx="1"/>
          </p:nvPr>
        </p:nvSpPr>
        <p:spPr>
          <a:xfrm>
            <a:off x="685800" y="1600200"/>
            <a:ext cx="7848600" cy="3700463"/>
          </a:xfrm>
        </p:spPr>
        <p:txBody>
          <a:bodyPr/>
          <a:lstStyle/>
          <a:p>
            <a:pPr marL="0" indent="0">
              <a:buFont typeface="Arial" pitchFamily="34" charset="0"/>
              <a:buNone/>
              <a:defRPr/>
            </a:pPr>
            <a:r>
              <a:rPr lang="de-DE" sz="2400" dirty="0" smtClean="0">
                <a:latin typeface="Arial" pitchFamily="34" charset="0"/>
                <a:ea typeface="ＭＳ Ｐゴシック"/>
                <a:cs typeface="Arial" pitchFamily="34" charset="0"/>
              </a:rPr>
              <a:t>To assess</a:t>
            </a:r>
            <a:r>
              <a:rPr lang="en-GB" sz="2400" dirty="0" smtClean="0">
                <a:latin typeface="Arial" pitchFamily="34" charset="0"/>
                <a:ea typeface="ＭＳ Ｐゴシック"/>
                <a:cs typeface="Arial" pitchFamily="34" charset="0"/>
              </a:rPr>
              <a:t> the association of single and combination NRT with success of quit attempts of pregnant smokers in clinical practice while adjusting for smoker and treatment characteristics.</a:t>
            </a:r>
          </a:p>
          <a:p>
            <a:pPr marL="447675" lvl="1" indent="-361950">
              <a:buClr>
                <a:schemeClr val="accent3">
                  <a:lumMod val="40000"/>
                  <a:lumOff val="60000"/>
                </a:schemeClr>
              </a:buClr>
              <a:defRPr/>
            </a:pPr>
            <a:r>
              <a:rPr lang="en-GB" sz="2400" dirty="0" smtClean="0">
                <a:latin typeface="Arial" pitchFamily="34" charset="0"/>
                <a:ea typeface="ＭＳ Ｐゴシック"/>
                <a:cs typeface="Arial" pitchFamily="34" charset="0"/>
              </a:rPr>
              <a:t>Are negative RCT findings for single NRT borne out in clinical practice?</a:t>
            </a:r>
          </a:p>
          <a:p>
            <a:pPr marL="447675" lvl="1" indent="-361950">
              <a:buClr>
                <a:schemeClr val="accent3">
                  <a:lumMod val="40000"/>
                  <a:lumOff val="60000"/>
                </a:schemeClr>
              </a:buClr>
              <a:defRPr/>
            </a:pPr>
            <a:r>
              <a:rPr lang="en-GB" sz="2400" dirty="0" smtClean="0">
                <a:latin typeface="Arial" pitchFamily="34" charset="0"/>
                <a:ea typeface="ＭＳ Ｐゴシック"/>
                <a:cs typeface="Arial" pitchFamily="34" charset="0"/>
              </a:rPr>
              <a:t>Combination NRT has not been evaluated in RCTs;  does it confer a benefit for smoking cessation in pregnant smokers?</a:t>
            </a:r>
          </a:p>
        </p:txBody>
      </p:sp>
      <p:pic>
        <p:nvPicPr>
          <p:cNvPr id="17412"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848600" cy="850900"/>
          </a:xfrm>
        </p:spPr>
        <p:txBody>
          <a:bodyPr/>
          <a:lstStyle/>
          <a:p>
            <a:pPr>
              <a:defRPr/>
            </a:pPr>
            <a:r>
              <a:rPr lang="en-GB" dirty="0" smtClean="0">
                <a:solidFill>
                  <a:schemeClr val="accent3">
                    <a:lumMod val="40000"/>
                    <a:lumOff val="60000"/>
                  </a:schemeClr>
                </a:solidFill>
              </a:rPr>
              <a:t>Sample</a:t>
            </a:r>
            <a:endParaRPr lang="en-GB" dirty="0">
              <a:solidFill>
                <a:schemeClr val="accent3">
                  <a:lumMod val="40000"/>
                  <a:lumOff val="60000"/>
                </a:schemeClr>
              </a:solidFill>
            </a:endParaRPr>
          </a:p>
        </p:txBody>
      </p:sp>
      <p:sp>
        <p:nvSpPr>
          <p:cNvPr id="6" name="Text Box 21"/>
          <p:cNvSpPr txBox="1">
            <a:spLocks noChangeArrowheads="1"/>
          </p:cNvSpPr>
          <p:nvPr/>
        </p:nvSpPr>
        <p:spPr bwMode="auto">
          <a:xfrm>
            <a:off x="2879725" y="2381250"/>
            <a:ext cx="3384550" cy="647700"/>
          </a:xfrm>
          <a:prstGeom prst="rect">
            <a:avLst/>
          </a:prstGeom>
          <a:solidFill>
            <a:srgbClr val="FFFFFF"/>
          </a:solidFill>
          <a:ln w="63500">
            <a:solidFill>
              <a:schemeClr val="accent3">
                <a:lumMod val="60000"/>
                <a:lumOff val="40000"/>
              </a:schemeClr>
            </a:solidFill>
            <a:miter lim="800000"/>
            <a:headEnd/>
            <a:tailEnd/>
          </a:ln>
        </p:spPr>
        <p:txBody>
          <a:bodyPr/>
          <a:lstStyle/>
          <a:p>
            <a:pPr algn="ctr" eaLnBrk="0" hangingPunct="0">
              <a:defRPr/>
            </a:pPr>
            <a:r>
              <a:rPr lang="en-US" b="1" dirty="0"/>
              <a:t>Identified as pregnant </a:t>
            </a:r>
          </a:p>
          <a:p>
            <a:pPr algn="ctr" eaLnBrk="0" hangingPunct="0">
              <a:defRPr/>
            </a:pPr>
            <a:r>
              <a:rPr lang="en-US" b="1" dirty="0"/>
              <a:t>N=9,587</a:t>
            </a:r>
          </a:p>
        </p:txBody>
      </p:sp>
      <p:pic>
        <p:nvPicPr>
          <p:cNvPr id="18436"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
        <p:nvSpPr>
          <p:cNvPr id="4" name="Text Box 22"/>
          <p:cNvSpPr txBox="1">
            <a:spLocks noChangeArrowheads="1"/>
          </p:cNvSpPr>
          <p:nvPr/>
        </p:nvSpPr>
        <p:spPr bwMode="auto">
          <a:xfrm>
            <a:off x="2016125" y="981075"/>
            <a:ext cx="5111750" cy="935038"/>
          </a:xfrm>
          <a:prstGeom prst="rect">
            <a:avLst/>
          </a:prstGeom>
          <a:solidFill>
            <a:schemeClr val="bg1"/>
          </a:solidFill>
          <a:ln w="63500">
            <a:solidFill>
              <a:schemeClr val="accent3">
                <a:lumMod val="60000"/>
                <a:lumOff val="40000"/>
              </a:schemeClr>
            </a:solidFill>
            <a:miter lim="800000"/>
            <a:headEnd/>
            <a:tailEnd/>
          </a:ln>
        </p:spPr>
        <p:txBody>
          <a:bodyPr/>
          <a:lstStyle/>
          <a:p>
            <a:pPr algn="ctr">
              <a:defRPr/>
            </a:pPr>
            <a:r>
              <a:rPr lang="en-US" b="1" dirty="0">
                <a:ea typeface="Calibri" pitchFamily="34" charset="0"/>
                <a:cs typeface="Calibri" pitchFamily="34" charset="0"/>
              </a:rPr>
              <a:t>N=315,721 treatment episodes</a:t>
            </a:r>
          </a:p>
          <a:p>
            <a:pPr algn="ctr">
              <a:defRPr/>
            </a:pPr>
            <a:r>
              <a:rPr lang="en-US" b="1" dirty="0">
                <a:ea typeface="Calibri" pitchFamily="34" charset="0"/>
                <a:cs typeface="Calibri" pitchFamily="34" charset="0"/>
              </a:rPr>
              <a:t>in 49 Services</a:t>
            </a:r>
            <a:endParaRPr lang="en-US" b="1" dirty="0"/>
          </a:p>
          <a:p>
            <a:pPr algn="ctr" eaLnBrk="0" hangingPunct="0">
              <a:defRPr/>
            </a:pPr>
            <a:r>
              <a:rPr lang="en-US" b="1" dirty="0">
                <a:ea typeface="Calibri" pitchFamily="34" charset="0"/>
                <a:cs typeface="Calibri" pitchFamily="34" charset="0"/>
              </a:rPr>
              <a:t>April 2009 – June 2011</a:t>
            </a:r>
            <a:endParaRPr lang="en-US" b="1" dirty="0"/>
          </a:p>
        </p:txBody>
      </p:sp>
      <p:cxnSp>
        <p:nvCxnSpPr>
          <p:cNvPr id="28" name="Straight Arrow Connector 27"/>
          <p:cNvCxnSpPr/>
          <p:nvPr/>
        </p:nvCxnSpPr>
        <p:spPr>
          <a:xfrm>
            <a:off x="4570413" y="1951038"/>
            <a:ext cx="3175" cy="430212"/>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grpSp>
        <p:nvGrpSpPr>
          <p:cNvPr id="3" name="Group 35"/>
          <p:cNvGrpSpPr>
            <a:grpSpLocks/>
          </p:cNvGrpSpPr>
          <p:nvPr/>
        </p:nvGrpSpPr>
        <p:grpSpPr bwMode="auto">
          <a:xfrm>
            <a:off x="654050" y="4437063"/>
            <a:ext cx="4943475" cy="1154112"/>
            <a:chOff x="654794" y="4436998"/>
            <a:chExt cx="4943320" cy="1153765"/>
          </a:xfrm>
        </p:grpSpPr>
        <p:cxnSp>
          <p:nvCxnSpPr>
            <p:cNvPr id="31" name="Straight Arrow Connector 30"/>
            <p:cNvCxnSpPr/>
            <p:nvPr/>
          </p:nvCxnSpPr>
          <p:spPr>
            <a:xfrm flipH="1">
              <a:off x="2853413" y="4581417"/>
              <a:ext cx="1719208" cy="98395"/>
            </a:xfrm>
            <a:prstGeom prst="straightConnector1">
              <a:avLst/>
            </a:prstGeom>
            <a:ln w="63500">
              <a:solidFill>
                <a:schemeClr val="accent1">
                  <a:lumMod val="40000"/>
                  <a:lumOff val="60000"/>
                </a:schemeClr>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p:cNvCxnSpPr>
              <a:stCxn id="17" idx="2"/>
            </p:cNvCxnSpPr>
            <p:nvPr/>
          </p:nvCxnSpPr>
          <p:spPr>
            <a:xfrm>
              <a:off x="4572621" y="4462390"/>
              <a:ext cx="1588" cy="476107"/>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8" name="Text Box 16"/>
            <p:cNvSpPr txBox="1">
              <a:spLocks noChangeArrowheads="1"/>
            </p:cNvSpPr>
            <p:nvPr/>
          </p:nvSpPr>
          <p:spPr bwMode="auto">
            <a:xfrm>
              <a:off x="654794" y="4436998"/>
              <a:ext cx="2154170" cy="485629"/>
            </a:xfrm>
            <a:prstGeom prst="rect">
              <a:avLst/>
            </a:prstGeom>
            <a:solidFill>
              <a:schemeClr val="accent1">
                <a:lumMod val="40000"/>
                <a:lumOff val="60000"/>
              </a:schemeClr>
            </a:solidFill>
            <a:ln w="12700">
              <a:solidFill>
                <a:schemeClr val="tx2"/>
              </a:solidFill>
              <a:miter lim="800000"/>
              <a:headEnd/>
              <a:tailEnd/>
            </a:ln>
          </p:spPr>
          <p:txBody>
            <a:bodyPr/>
            <a:lstStyle/>
            <a:p>
              <a:pPr>
                <a:defRPr/>
              </a:pPr>
              <a:r>
                <a:rPr lang="en-US" sz="1700" dirty="0"/>
                <a:t>Missing due date</a:t>
              </a:r>
            </a:p>
          </p:txBody>
        </p:sp>
        <p:sp>
          <p:nvSpPr>
            <p:cNvPr id="9" name="Text Box 17"/>
            <p:cNvSpPr txBox="1">
              <a:spLocks noChangeArrowheads="1"/>
            </p:cNvSpPr>
            <p:nvPr/>
          </p:nvSpPr>
          <p:spPr bwMode="auto">
            <a:xfrm>
              <a:off x="3545541" y="4941671"/>
              <a:ext cx="2052573" cy="649092"/>
            </a:xfrm>
            <a:prstGeom prst="rect">
              <a:avLst/>
            </a:prstGeom>
            <a:solidFill>
              <a:srgbClr val="FFFFFF"/>
            </a:solidFill>
            <a:ln w="63500">
              <a:solidFill>
                <a:schemeClr val="accent3">
                  <a:lumMod val="60000"/>
                  <a:lumOff val="40000"/>
                </a:schemeClr>
              </a:solidFill>
              <a:miter lim="800000"/>
              <a:headEnd/>
              <a:tailEnd/>
            </a:ln>
          </p:spPr>
          <p:txBody>
            <a:bodyPr/>
            <a:lstStyle/>
            <a:p>
              <a:pPr algn="ctr">
                <a:spcAft>
                  <a:spcPts val="0"/>
                </a:spcAft>
                <a:defRPr/>
              </a:pPr>
              <a:r>
                <a:rPr lang="en-US" b="1" dirty="0">
                  <a:ea typeface="Calibri" pitchFamily="34" charset="0"/>
                  <a:cs typeface="Calibri" pitchFamily="34" charset="0"/>
                </a:rPr>
                <a:t>Main analysis</a:t>
              </a:r>
            </a:p>
            <a:p>
              <a:pPr algn="ctr">
                <a:spcAft>
                  <a:spcPts val="0"/>
                </a:spcAft>
                <a:defRPr/>
              </a:pPr>
              <a:r>
                <a:rPr lang="en-US" b="1" dirty="0">
                  <a:cs typeface="Calibri" pitchFamily="34" charset="0"/>
                </a:rPr>
                <a:t>N=3,880</a:t>
              </a:r>
              <a:endParaRPr lang="en-US" dirty="0"/>
            </a:p>
          </p:txBody>
        </p:sp>
      </p:grpSp>
      <p:grpSp>
        <p:nvGrpSpPr>
          <p:cNvPr id="5" name="Group 28"/>
          <p:cNvGrpSpPr>
            <a:grpSpLocks/>
          </p:cNvGrpSpPr>
          <p:nvPr/>
        </p:nvGrpSpPr>
        <p:grpSpPr bwMode="auto">
          <a:xfrm>
            <a:off x="250825" y="3068638"/>
            <a:ext cx="8682038" cy="1393825"/>
            <a:chOff x="251520" y="3068638"/>
            <a:chExt cx="8681343" cy="1393825"/>
          </a:xfrm>
        </p:grpSpPr>
        <p:sp>
          <p:nvSpPr>
            <p:cNvPr id="17" name="Text Box 17"/>
            <p:cNvSpPr txBox="1">
              <a:spLocks noChangeArrowheads="1"/>
            </p:cNvSpPr>
            <p:nvPr/>
          </p:nvSpPr>
          <p:spPr bwMode="auto">
            <a:xfrm>
              <a:off x="3240544" y="3789363"/>
              <a:ext cx="2663612" cy="673100"/>
            </a:xfrm>
            <a:prstGeom prst="rect">
              <a:avLst/>
            </a:prstGeom>
            <a:solidFill>
              <a:srgbClr val="FFFFFF"/>
            </a:solidFill>
            <a:ln w="63500">
              <a:solidFill>
                <a:schemeClr val="accent3">
                  <a:lumMod val="60000"/>
                  <a:lumOff val="40000"/>
                </a:schemeClr>
              </a:solidFill>
              <a:miter lim="800000"/>
              <a:headEnd/>
              <a:tailEnd/>
            </a:ln>
          </p:spPr>
          <p:txBody>
            <a:bodyPr/>
            <a:lstStyle/>
            <a:p>
              <a:pPr algn="ctr">
                <a:spcAft>
                  <a:spcPts val="0"/>
                </a:spcAft>
                <a:defRPr/>
              </a:pPr>
              <a:r>
                <a:rPr lang="en-US" b="1" dirty="0">
                  <a:cs typeface="Calibri" pitchFamily="34" charset="0"/>
                </a:rPr>
                <a:t>N=8,999</a:t>
              </a:r>
            </a:p>
            <a:p>
              <a:pPr algn="ctr">
                <a:spcAft>
                  <a:spcPts val="0"/>
                </a:spcAft>
                <a:defRPr/>
              </a:pPr>
              <a:r>
                <a:rPr lang="en-US" b="1" dirty="0">
                  <a:ea typeface="Calibri" pitchFamily="34" charset="0"/>
                  <a:cs typeface="Calibri" pitchFamily="34" charset="0"/>
                </a:rPr>
                <a:t>(Sensitivity analysis)</a:t>
              </a:r>
            </a:p>
            <a:p>
              <a:pPr algn="ctr">
                <a:spcAft>
                  <a:spcPts val="400"/>
                </a:spcAft>
                <a:defRPr/>
              </a:pPr>
              <a:endParaRPr lang="en-US" dirty="0"/>
            </a:p>
          </p:txBody>
        </p:sp>
        <p:grpSp>
          <p:nvGrpSpPr>
            <p:cNvPr id="18442" name="Group 26"/>
            <p:cNvGrpSpPr>
              <a:grpSpLocks/>
            </p:cNvGrpSpPr>
            <p:nvPr/>
          </p:nvGrpSpPr>
          <p:grpSpPr bwMode="auto">
            <a:xfrm>
              <a:off x="251520" y="3068638"/>
              <a:ext cx="8681343" cy="1008434"/>
              <a:chOff x="251520" y="3068638"/>
              <a:chExt cx="8681343" cy="1008434"/>
            </a:xfrm>
          </p:grpSpPr>
          <p:cxnSp>
            <p:nvCxnSpPr>
              <p:cNvPr id="22" name="Straight Arrow Connector 21"/>
              <p:cNvCxnSpPr/>
              <p:nvPr/>
            </p:nvCxnSpPr>
            <p:spPr bwMode="auto">
              <a:xfrm flipH="1">
                <a:off x="3132602" y="3284538"/>
                <a:ext cx="1439747" cy="215900"/>
              </a:xfrm>
              <a:prstGeom prst="straightConnector1">
                <a:avLst/>
              </a:prstGeom>
              <a:ln w="63500">
                <a:solidFill>
                  <a:schemeClr val="accent1">
                    <a:lumMod val="40000"/>
                    <a:lumOff val="60000"/>
                  </a:schemeClr>
                </a:solidFill>
                <a:tailEnd type="arrow"/>
              </a:ln>
              <a:effectLst/>
            </p:spPr>
            <p:style>
              <a:lnRef idx="2">
                <a:schemeClr val="accent1"/>
              </a:lnRef>
              <a:fillRef idx="0">
                <a:schemeClr val="accent1"/>
              </a:fillRef>
              <a:effectRef idx="1">
                <a:schemeClr val="accent1"/>
              </a:effectRef>
              <a:fontRef idx="minor">
                <a:schemeClr val="tx1"/>
              </a:fontRef>
            </p:style>
          </p:cxnSp>
          <p:sp>
            <p:nvSpPr>
              <p:cNvPr id="7" name="Text Box 16"/>
              <p:cNvSpPr txBox="1">
                <a:spLocks noChangeArrowheads="1"/>
              </p:cNvSpPr>
              <p:nvPr/>
            </p:nvSpPr>
            <p:spPr bwMode="auto">
              <a:xfrm>
                <a:off x="6085116" y="3140075"/>
                <a:ext cx="2847747" cy="649288"/>
              </a:xfrm>
              <a:prstGeom prst="rect">
                <a:avLst/>
              </a:prstGeom>
              <a:solidFill>
                <a:schemeClr val="accent1">
                  <a:lumMod val="40000"/>
                  <a:lumOff val="60000"/>
                </a:schemeClr>
              </a:solidFill>
              <a:ln w="12700">
                <a:solidFill>
                  <a:schemeClr val="tx2"/>
                </a:solidFill>
                <a:miter lim="800000"/>
                <a:headEnd/>
                <a:tailEnd/>
              </a:ln>
            </p:spPr>
            <p:txBody>
              <a:bodyPr/>
              <a:lstStyle/>
              <a:p>
                <a:pPr>
                  <a:defRPr/>
                </a:pPr>
                <a:r>
                  <a:rPr lang="en-US" sz="1700" dirty="0"/>
                  <a:t>Missing age, sex, setting or support type (n=71) </a:t>
                </a:r>
              </a:p>
            </p:txBody>
          </p:sp>
          <p:cxnSp>
            <p:nvCxnSpPr>
              <p:cNvPr id="30" name="Straight Arrow Connector 29"/>
              <p:cNvCxnSpPr/>
              <p:nvPr/>
            </p:nvCxnSpPr>
            <p:spPr bwMode="auto">
              <a:xfrm>
                <a:off x="4572349" y="3284538"/>
                <a:ext cx="1511179" cy="288925"/>
              </a:xfrm>
              <a:prstGeom prst="straightConnector1">
                <a:avLst/>
              </a:prstGeom>
              <a:ln w="63500">
                <a:solidFill>
                  <a:schemeClr val="accent1">
                    <a:lumMod val="40000"/>
                    <a:lumOff val="60000"/>
                  </a:schemeClr>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endCxn id="17" idx="0"/>
              </p:cNvCxnSpPr>
              <p:nvPr/>
            </p:nvCxnSpPr>
            <p:spPr bwMode="auto">
              <a:xfrm>
                <a:off x="4572349" y="3068638"/>
                <a:ext cx="0" cy="720725"/>
              </a:xfrm>
              <a:prstGeom prst="straightConnector1">
                <a:avLst/>
              </a:prstGeom>
              <a:ln w="6350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20" name="Text Box 16"/>
              <p:cNvSpPr txBox="1">
                <a:spLocks noChangeArrowheads="1"/>
              </p:cNvSpPr>
              <p:nvPr/>
            </p:nvSpPr>
            <p:spPr bwMode="auto">
              <a:xfrm>
                <a:off x="251520" y="3141663"/>
                <a:ext cx="2847747" cy="935037"/>
              </a:xfrm>
              <a:prstGeom prst="rect">
                <a:avLst/>
              </a:prstGeom>
              <a:solidFill>
                <a:schemeClr val="accent1">
                  <a:lumMod val="40000"/>
                  <a:lumOff val="60000"/>
                </a:schemeClr>
              </a:solidFill>
              <a:ln w="12700">
                <a:solidFill>
                  <a:schemeClr val="tx2"/>
                </a:solidFill>
                <a:miter lim="800000"/>
                <a:headEnd/>
                <a:tailEnd/>
              </a:ln>
            </p:spPr>
            <p:txBody>
              <a:bodyPr/>
              <a:lstStyle/>
              <a:p>
                <a:pPr>
                  <a:defRPr/>
                </a:pPr>
                <a:r>
                  <a:rPr lang="en-US" sz="1700" dirty="0"/>
                  <a:t>Varenicline or bupropion (n=79) </a:t>
                </a:r>
              </a:p>
              <a:p>
                <a:pPr>
                  <a:defRPr/>
                </a:pPr>
                <a:r>
                  <a:rPr lang="en-US" sz="1700" dirty="0"/>
                  <a:t>Telephone support (n=438)</a:t>
                </a: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3">
                    <a:lumMod val="40000"/>
                    <a:lumOff val="60000"/>
                  </a:schemeClr>
                </a:solidFill>
              </a:rPr>
              <a:t>Methods</a:t>
            </a:r>
            <a:endParaRPr lang="en-GB" dirty="0"/>
          </a:p>
        </p:txBody>
      </p:sp>
      <p:sp>
        <p:nvSpPr>
          <p:cNvPr id="4" name="Rounded Rectangle 3"/>
          <p:cNvSpPr/>
          <p:nvPr/>
        </p:nvSpPr>
        <p:spPr>
          <a:xfrm>
            <a:off x="6876256" y="1772816"/>
            <a:ext cx="2016224" cy="3384376"/>
          </a:xfrm>
          <a:prstGeom prst="roundRect">
            <a:avLst/>
          </a:prstGeom>
          <a:solidFill>
            <a:schemeClr val="tx2"/>
          </a:solidFill>
          <a:ln w="63500">
            <a:solidFill>
              <a:schemeClr val="accent3">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marL="0" lvl="1" algn="ctr">
              <a:lnSpc>
                <a:spcPct val="110000"/>
              </a:lnSpc>
              <a:spcBef>
                <a:spcPts val="600"/>
              </a:spcBef>
              <a:buClr>
                <a:schemeClr val="accent3">
                  <a:lumMod val="40000"/>
                  <a:lumOff val="60000"/>
                </a:schemeClr>
              </a:buClr>
              <a:defRPr/>
            </a:pPr>
            <a:r>
              <a:rPr lang="en-GB" sz="2000" b="1" dirty="0" smtClean="0"/>
              <a:t>Outcome</a:t>
            </a:r>
          </a:p>
          <a:p>
            <a:pPr marL="0" lvl="1">
              <a:spcBef>
                <a:spcPts val="600"/>
              </a:spcBef>
              <a:buClr>
                <a:schemeClr val="accent3">
                  <a:lumMod val="40000"/>
                  <a:lumOff val="60000"/>
                </a:schemeClr>
              </a:buClr>
              <a:defRPr/>
            </a:pPr>
            <a:r>
              <a:rPr lang="en-GB" sz="2000" dirty="0" smtClean="0"/>
              <a:t>CO-validated 4-week quit rates </a:t>
            </a:r>
          </a:p>
          <a:p>
            <a:pPr marL="0" lvl="1">
              <a:spcBef>
                <a:spcPts val="600"/>
              </a:spcBef>
              <a:buClr>
                <a:schemeClr val="accent3">
                  <a:lumMod val="40000"/>
                  <a:lumOff val="60000"/>
                </a:schemeClr>
              </a:buClr>
              <a:defRPr/>
            </a:pPr>
            <a:r>
              <a:rPr lang="en-GB" dirty="0" smtClean="0"/>
              <a:t>Russell Standard (Clinical)</a:t>
            </a:r>
            <a:endParaRPr lang="en-GB" sz="2000" dirty="0" smtClean="0"/>
          </a:p>
          <a:p>
            <a:pPr marL="0" lvl="1">
              <a:lnSpc>
                <a:spcPct val="110000"/>
              </a:lnSpc>
              <a:spcBef>
                <a:spcPts val="600"/>
              </a:spcBef>
              <a:buClr>
                <a:schemeClr val="accent3">
                  <a:lumMod val="40000"/>
                  <a:lumOff val="60000"/>
                </a:schemeClr>
              </a:buClr>
              <a:defRPr/>
            </a:pPr>
            <a:r>
              <a:rPr lang="en-GB" dirty="0" smtClean="0"/>
              <a:t>Clients lost to follow-up counted as smoking </a:t>
            </a:r>
            <a:r>
              <a:rPr lang="en-GB" baseline="30000" dirty="0" smtClean="0"/>
              <a:t>5</a:t>
            </a:r>
          </a:p>
        </p:txBody>
      </p:sp>
      <p:sp>
        <p:nvSpPr>
          <p:cNvPr id="5" name="Rounded Rectangle 4"/>
          <p:cNvSpPr/>
          <p:nvPr/>
        </p:nvSpPr>
        <p:spPr>
          <a:xfrm>
            <a:off x="467544" y="1556792"/>
            <a:ext cx="5256584" cy="4032448"/>
          </a:xfrm>
          <a:prstGeom prst="roundRect">
            <a:avLst/>
          </a:prstGeom>
          <a:solidFill>
            <a:schemeClr val="bg1"/>
          </a:solidFill>
          <a:ln w="63500">
            <a:solidFill>
              <a:schemeClr val="accent3">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lIns="36000" rIns="0" rtlCol="0" anchor="ctr"/>
          <a:lstStyle/>
          <a:p>
            <a:pPr marL="180975" algn="ctr"/>
            <a:r>
              <a:rPr lang="en-GB" sz="2000" b="1" dirty="0" smtClean="0">
                <a:solidFill>
                  <a:schemeClr val="tx1"/>
                </a:solidFill>
              </a:rPr>
              <a:t>Predictors </a:t>
            </a:r>
          </a:p>
          <a:p>
            <a:pPr marL="180975" indent="-180975">
              <a:lnSpc>
                <a:spcPct val="110000"/>
              </a:lnSpc>
              <a:spcBef>
                <a:spcPts val="600"/>
              </a:spcBef>
              <a:buFont typeface="Arial" pitchFamily="34" charset="0"/>
              <a:buChar char="•"/>
            </a:pPr>
            <a:r>
              <a:rPr lang="en-GB" sz="2000" dirty="0" smtClean="0">
                <a:solidFill>
                  <a:schemeClr val="tx1"/>
                </a:solidFill>
              </a:rPr>
              <a:t>Medication </a:t>
            </a:r>
            <a:r>
              <a:rPr lang="en-GB" dirty="0" smtClean="0">
                <a:solidFill>
                  <a:schemeClr val="tx1"/>
                </a:solidFill>
              </a:rPr>
              <a:t>(none, single NRT, combination NRT)</a:t>
            </a:r>
            <a:endParaRPr lang="en-GB" sz="2000" dirty="0" smtClean="0">
              <a:solidFill>
                <a:schemeClr val="tx1"/>
              </a:solidFill>
            </a:endParaRPr>
          </a:p>
          <a:p>
            <a:pPr marL="180975" indent="-180975">
              <a:lnSpc>
                <a:spcPct val="110000"/>
              </a:lnSpc>
              <a:buFont typeface="Arial" pitchFamily="34" charset="0"/>
              <a:buChar char="•"/>
            </a:pPr>
            <a:r>
              <a:rPr lang="en-GB" sz="2000" dirty="0" smtClean="0">
                <a:solidFill>
                  <a:schemeClr val="tx1"/>
                </a:solidFill>
              </a:rPr>
              <a:t>Treatment setting </a:t>
            </a:r>
            <a:r>
              <a:rPr lang="en-GB" dirty="0" smtClean="0">
                <a:solidFill>
                  <a:schemeClr val="tx1"/>
                </a:solidFill>
              </a:rPr>
              <a:t>(specialist clinics, home visit, primary care, other) </a:t>
            </a:r>
            <a:endParaRPr lang="en-GB" sz="2000" dirty="0" smtClean="0">
              <a:solidFill>
                <a:schemeClr val="tx1"/>
              </a:solidFill>
            </a:endParaRPr>
          </a:p>
          <a:p>
            <a:pPr marL="180975" indent="-180975">
              <a:lnSpc>
                <a:spcPct val="110000"/>
              </a:lnSpc>
              <a:buFont typeface="Arial" pitchFamily="34" charset="0"/>
              <a:buChar char="•"/>
            </a:pPr>
            <a:r>
              <a:rPr lang="en-GB" sz="2000" dirty="0" smtClean="0">
                <a:solidFill>
                  <a:schemeClr val="tx1"/>
                </a:solidFill>
              </a:rPr>
              <a:t>Type of support </a:t>
            </a:r>
            <a:r>
              <a:rPr lang="en-GB" dirty="0" smtClean="0">
                <a:solidFill>
                  <a:schemeClr val="tx1"/>
                </a:solidFill>
              </a:rPr>
              <a:t>(group, 1-to-1, drop-in, other) </a:t>
            </a:r>
            <a:endParaRPr lang="en-GB" sz="2000" dirty="0" smtClean="0">
              <a:solidFill>
                <a:schemeClr val="tx1"/>
              </a:solidFill>
            </a:endParaRPr>
          </a:p>
          <a:p>
            <a:pPr marL="180975" indent="-180975">
              <a:lnSpc>
                <a:spcPct val="110000"/>
              </a:lnSpc>
              <a:buFont typeface="Arial" pitchFamily="34" charset="0"/>
              <a:buChar char="•"/>
            </a:pPr>
            <a:r>
              <a:rPr lang="en-GB" sz="2000" dirty="0" smtClean="0">
                <a:solidFill>
                  <a:schemeClr val="tx1"/>
                </a:solidFill>
              </a:rPr>
              <a:t>Occupational grade </a:t>
            </a:r>
            <a:r>
              <a:rPr lang="en-GB" dirty="0" smtClean="0">
                <a:solidFill>
                  <a:schemeClr val="tx1"/>
                </a:solidFill>
              </a:rPr>
              <a:t>(employed, not employed, student, unable to code)</a:t>
            </a:r>
            <a:endParaRPr lang="en-GB" sz="2000" dirty="0" smtClean="0">
              <a:solidFill>
                <a:schemeClr val="tx1"/>
              </a:solidFill>
            </a:endParaRPr>
          </a:p>
          <a:p>
            <a:pPr marL="180975" indent="-180975">
              <a:lnSpc>
                <a:spcPct val="110000"/>
              </a:lnSpc>
              <a:buFont typeface="Arial" pitchFamily="34" charset="0"/>
              <a:buChar char="•"/>
            </a:pPr>
            <a:r>
              <a:rPr lang="en-GB" sz="2000" dirty="0" smtClean="0">
                <a:solidFill>
                  <a:schemeClr val="tx1"/>
                </a:solidFill>
              </a:rPr>
              <a:t>Age </a:t>
            </a:r>
          </a:p>
          <a:p>
            <a:pPr marL="180975" indent="-180975">
              <a:lnSpc>
                <a:spcPct val="110000"/>
              </a:lnSpc>
              <a:buFont typeface="Arial" pitchFamily="34" charset="0"/>
              <a:buChar char="•"/>
            </a:pPr>
            <a:r>
              <a:rPr lang="en-GB" sz="2000" dirty="0" smtClean="0">
                <a:solidFill>
                  <a:schemeClr val="tx1"/>
                </a:solidFill>
              </a:rPr>
              <a:t>Months pregnant</a:t>
            </a:r>
          </a:p>
          <a:p>
            <a:pPr marL="180975" indent="-180975">
              <a:lnSpc>
                <a:spcPct val="110000"/>
              </a:lnSpc>
              <a:buFont typeface="Arial" pitchFamily="34" charset="0"/>
              <a:buChar char="•"/>
            </a:pPr>
            <a:r>
              <a:rPr lang="en-GB" sz="2000" dirty="0" smtClean="0">
                <a:solidFill>
                  <a:schemeClr val="tx1"/>
                </a:solidFill>
              </a:rPr>
              <a:t>Ethnicity </a:t>
            </a:r>
            <a:r>
              <a:rPr lang="en-GB" dirty="0" smtClean="0">
                <a:solidFill>
                  <a:schemeClr val="tx1"/>
                </a:solidFill>
              </a:rPr>
              <a:t>(white, other)</a:t>
            </a:r>
          </a:p>
          <a:p>
            <a:pPr marL="180975" indent="-180975">
              <a:lnSpc>
                <a:spcPct val="110000"/>
              </a:lnSpc>
              <a:buFont typeface="Arial" pitchFamily="34" charset="0"/>
              <a:buChar char="•"/>
            </a:pPr>
            <a:r>
              <a:rPr lang="en-GB" sz="2000" dirty="0" smtClean="0">
                <a:solidFill>
                  <a:schemeClr val="tx1"/>
                </a:solidFill>
              </a:rPr>
              <a:t>Year of quit attempt</a:t>
            </a:r>
            <a:endParaRPr lang="en-GB" sz="2000" dirty="0">
              <a:solidFill>
                <a:schemeClr val="tx1"/>
              </a:solidFill>
            </a:endParaRPr>
          </a:p>
        </p:txBody>
      </p:sp>
      <p:sp>
        <p:nvSpPr>
          <p:cNvPr id="6" name="Right Arrow 5"/>
          <p:cNvSpPr/>
          <p:nvPr/>
        </p:nvSpPr>
        <p:spPr>
          <a:xfrm>
            <a:off x="5940152" y="3284984"/>
            <a:ext cx="792088" cy="360040"/>
          </a:xfrm>
          <a:prstGeom prst="rightArrow">
            <a:avLst/>
          </a:prstGeom>
          <a:solidFill>
            <a:schemeClr val="bg1"/>
          </a:solidFill>
          <a:ln w="63500">
            <a:solidFill>
              <a:schemeClr val="accent3">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Box 5"/>
          <p:cNvSpPr txBox="1">
            <a:spLocks noChangeArrowheads="1"/>
          </p:cNvSpPr>
          <p:nvPr/>
        </p:nvSpPr>
        <p:spPr bwMode="auto">
          <a:xfrm>
            <a:off x="250825" y="5867400"/>
            <a:ext cx="3241675" cy="307777"/>
          </a:xfrm>
          <a:prstGeom prst="rect">
            <a:avLst/>
          </a:prstGeom>
          <a:noFill/>
          <a:ln w="9525">
            <a:noFill/>
            <a:miter lim="800000"/>
            <a:headEnd/>
            <a:tailEnd/>
          </a:ln>
        </p:spPr>
        <p:txBody>
          <a:bodyPr>
            <a:spAutoFit/>
          </a:bodyPr>
          <a:lstStyle/>
          <a:p>
            <a:r>
              <a:rPr lang="en-GB" sz="1400" baseline="30000" dirty="0">
                <a:cs typeface="Arial" pitchFamily="34" charset="0"/>
              </a:rPr>
              <a:t>5 </a:t>
            </a:r>
            <a:r>
              <a:rPr lang="en-GB" sz="1400" dirty="0">
                <a:cs typeface="Arial" pitchFamily="34" charset="0"/>
              </a:rPr>
              <a:t>West et </a:t>
            </a:r>
            <a:r>
              <a:rPr lang="en-GB" sz="1400" dirty="0" smtClean="0">
                <a:cs typeface="Arial" pitchFamily="34" charset="0"/>
              </a:rPr>
              <a:t>al, </a:t>
            </a:r>
            <a:r>
              <a:rPr lang="en-GB" sz="1400" i="1" dirty="0" smtClean="0">
                <a:cs typeface="Arial" pitchFamily="34" charset="0"/>
              </a:rPr>
              <a:t>Addiction</a:t>
            </a:r>
            <a:r>
              <a:rPr lang="en-GB" sz="1400" dirty="0" smtClean="0">
                <a:cs typeface="Arial" pitchFamily="34" charset="0"/>
              </a:rPr>
              <a:t>, 2005 </a:t>
            </a:r>
            <a:endParaRPr lang="en-GB" sz="1400" dirty="0">
              <a:cs typeface="Arial" pitchFamily="34" charset="0"/>
            </a:endParaRPr>
          </a:p>
        </p:txBody>
      </p:sp>
      <p:sp>
        <p:nvSpPr>
          <p:cNvPr id="8" name="Rounded Rectangle 7"/>
          <p:cNvSpPr/>
          <p:nvPr/>
        </p:nvSpPr>
        <p:spPr>
          <a:xfrm>
            <a:off x="3635896" y="188640"/>
            <a:ext cx="5328592" cy="1152128"/>
          </a:xfrm>
          <a:prstGeom prst="roundRect">
            <a:avLst/>
          </a:prstGeom>
          <a:solidFill>
            <a:schemeClr val="accent1">
              <a:lumMod val="40000"/>
              <a:lumOff val="60000"/>
            </a:schemeClr>
          </a:solidFill>
          <a:ln w="63500">
            <a:solidFill>
              <a:schemeClr val="accent3">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r>
              <a:rPr lang="en-GB" dirty="0" smtClean="0">
                <a:solidFill>
                  <a:schemeClr val="tx1"/>
                </a:solidFill>
              </a:rPr>
              <a:t>Dependence: Heaviness of Smoking Index (HSI) completed for 29%. </a:t>
            </a:r>
          </a:p>
          <a:p>
            <a:r>
              <a:rPr lang="en-GB" dirty="0" smtClean="0">
                <a:solidFill>
                  <a:schemeClr val="tx1"/>
                </a:solidFill>
              </a:rPr>
              <a:t>Differences between medications assessed separately.</a:t>
            </a:r>
            <a:endParaRPr lang="en-GB"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animBg="1"/>
      <p:bldP spid="6"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333375"/>
            <a:ext cx="7848600" cy="1143000"/>
          </a:xfrm>
        </p:spPr>
        <p:txBody>
          <a:bodyPr/>
          <a:lstStyle/>
          <a:p>
            <a:pPr>
              <a:defRPr/>
            </a:pPr>
            <a:r>
              <a:rPr lang="en-GB" dirty="0" smtClean="0">
                <a:solidFill>
                  <a:schemeClr val="accent3">
                    <a:lumMod val="40000"/>
                    <a:lumOff val="60000"/>
                  </a:schemeClr>
                </a:solidFill>
              </a:rPr>
              <a:t>Methods</a:t>
            </a:r>
            <a:endParaRPr lang="en-GB" dirty="0">
              <a:solidFill>
                <a:schemeClr val="accent3">
                  <a:lumMod val="40000"/>
                  <a:lumOff val="60000"/>
                </a:schemeClr>
              </a:solidFill>
            </a:endParaRPr>
          </a:p>
        </p:txBody>
      </p:sp>
      <p:sp>
        <p:nvSpPr>
          <p:cNvPr id="3" name="Content Placeholder 2"/>
          <p:cNvSpPr>
            <a:spLocks noGrp="1"/>
          </p:cNvSpPr>
          <p:nvPr>
            <p:ph idx="1"/>
          </p:nvPr>
        </p:nvSpPr>
        <p:spPr>
          <a:xfrm>
            <a:off x="685800" y="1412875"/>
            <a:ext cx="7848600" cy="4319588"/>
          </a:xfrm>
        </p:spPr>
        <p:txBody>
          <a:bodyPr>
            <a:normAutofit/>
          </a:bodyPr>
          <a:lstStyle/>
          <a:p>
            <a:pPr>
              <a:spcBef>
                <a:spcPts val="1200"/>
              </a:spcBef>
              <a:buClr>
                <a:schemeClr val="accent3">
                  <a:lumMod val="40000"/>
                  <a:lumOff val="60000"/>
                </a:schemeClr>
              </a:buClr>
              <a:defRPr/>
            </a:pPr>
            <a:r>
              <a:rPr lang="en-US" sz="2300" dirty="0" smtClean="0"/>
              <a:t>Two-level logistic regression models </a:t>
            </a:r>
            <a:r>
              <a:rPr lang="en-US" sz="2300" dirty="0" smtClean="0"/>
              <a:t>to assess effect of predictors on </a:t>
            </a:r>
            <a:r>
              <a:rPr lang="en-US" sz="2300" dirty="0" smtClean="0"/>
              <a:t>quit rates</a:t>
            </a:r>
          </a:p>
          <a:p>
            <a:pPr lvl="1">
              <a:spcBef>
                <a:spcPts val="1200"/>
              </a:spcBef>
              <a:buClr>
                <a:schemeClr val="accent3">
                  <a:lumMod val="40000"/>
                  <a:lumOff val="60000"/>
                </a:schemeClr>
              </a:buClr>
              <a:buFont typeface="Arial" pitchFamily="34" charset="0"/>
              <a:buNone/>
              <a:defRPr/>
            </a:pPr>
            <a:r>
              <a:rPr lang="en-US" sz="2300" dirty="0" smtClean="0"/>
              <a:t>Sensitivity analyses</a:t>
            </a:r>
          </a:p>
          <a:p>
            <a:pPr marL="1162050" lvl="1" indent="-361950">
              <a:spcBef>
                <a:spcPts val="600"/>
              </a:spcBef>
              <a:buClr>
                <a:schemeClr val="accent3">
                  <a:lumMod val="40000"/>
                  <a:lumOff val="60000"/>
                </a:schemeClr>
              </a:buClr>
              <a:buFont typeface="+mj-lt"/>
              <a:buAutoNum type="alphaLcPeriod"/>
              <a:tabLst>
                <a:tab pos="990600" algn="l"/>
              </a:tabLst>
              <a:defRPr/>
            </a:pPr>
            <a:r>
              <a:rPr lang="en-US" sz="2300" dirty="0" smtClean="0"/>
              <a:t>Including those without months pregnant, n=8,999</a:t>
            </a:r>
          </a:p>
          <a:p>
            <a:pPr marL="1162050" lvl="1" indent="-361950">
              <a:spcBef>
                <a:spcPts val="600"/>
              </a:spcBef>
              <a:buClr>
                <a:schemeClr val="accent3">
                  <a:lumMod val="40000"/>
                  <a:lumOff val="60000"/>
                </a:schemeClr>
              </a:buClr>
              <a:buFont typeface="+mj-lt"/>
              <a:buAutoNum type="alphaLcPeriod"/>
              <a:tabLst>
                <a:tab pos="990600" algn="l"/>
              </a:tabLst>
              <a:defRPr/>
            </a:pPr>
            <a:r>
              <a:rPr lang="en-US" sz="2300" dirty="0" smtClean="0"/>
              <a:t>Excluding all lost to follow-up, remaining n=2,887</a:t>
            </a:r>
          </a:p>
          <a:p>
            <a:pPr marL="457200" lvl="1" indent="0">
              <a:spcBef>
                <a:spcPts val="600"/>
              </a:spcBef>
              <a:buClr>
                <a:schemeClr val="accent3">
                  <a:lumMod val="40000"/>
                  <a:lumOff val="60000"/>
                </a:schemeClr>
              </a:buClr>
              <a:buFont typeface="Arial" pitchFamily="34" charset="0"/>
              <a:buNone/>
              <a:defRPr/>
            </a:pPr>
            <a:endParaRPr lang="en-US" sz="2300" dirty="0" smtClean="0"/>
          </a:p>
          <a:p>
            <a:pPr>
              <a:defRPr/>
            </a:pPr>
            <a:endParaRPr lang="en-GB" sz="1800" dirty="0"/>
          </a:p>
        </p:txBody>
      </p:sp>
      <p:pic>
        <p:nvPicPr>
          <p:cNvPr id="20484"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3" cstate="print"/>
          <a:srcRect/>
          <a:stretch>
            <a:fillRect/>
          </a:stretch>
        </p:blipFill>
        <p:spPr bwMode="auto">
          <a:xfrm>
            <a:off x="5462588" y="6035675"/>
            <a:ext cx="1547812" cy="458788"/>
          </a:xfrm>
          <a:prstGeom prst="rect">
            <a:avLst/>
          </a:prstGeom>
          <a:noFill/>
          <a:ln w="9525">
            <a:noFill/>
            <a:miter lim="800000"/>
            <a:headEnd/>
            <a:tailEnd/>
          </a:ln>
        </p:spPr>
      </p:pic>
      <p:graphicFrame>
        <p:nvGraphicFramePr>
          <p:cNvPr id="3" name="Table 2"/>
          <p:cNvGraphicFramePr>
            <a:graphicFrameLocks noGrp="1"/>
          </p:cNvGraphicFramePr>
          <p:nvPr/>
        </p:nvGraphicFramePr>
        <p:xfrm>
          <a:off x="1187450" y="115888"/>
          <a:ext cx="7272808" cy="5595029"/>
        </p:xfrm>
        <a:graphic>
          <a:graphicData uri="http://schemas.openxmlformats.org/drawingml/2006/table">
            <a:tbl>
              <a:tblPr firstRow="1" firstCol="1" bandRow="1">
                <a:tableStyleId>{5C22544A-7EE6-4342-B048-85BDC9FD1C3A}</a:tableStyleId>
              </a:tblPr>
              <a:tblGrid>
                <a:gridCol w="261121"/>
                <a:gridCol w="2525951"/>
                <a:gridCol w="1389392"/>
                <a:gridCol w="1414710"/>
                <a:gridCol w="1681634"/>
              </a:tblGrid>
              <a:tr h="532859">
                <a:tc gridSpan="2">
                  <a:txBody>
                    <a:bodyPr/>
                    <a:lstStyle/>
                    <a:p>
                      <a:pPr algn="ctr">
                        <a:lnSpc>
                          <a:spcPct val="100000"/>
                        </a:lnSpc>
                        <a:spcBef>
                          <a:spcPts val="0"/>
                        </a:spcBef>
                        <a:spcAft>
                          <a:spcPts val="0"/>
                        </a:spcAft>
                      </a:pPr>
                      <a:r>
                        <a:rPr lang="en-GB" sz="1600" dirty="0">
                          <a:effectLst/>
                        </a:rPr>
                        <a:t> </a:t>
                      </a:r>
                      <a:r>
                        <a:rPr lang="en-GB" sz="1600" dirty="0" smtClean="0">
                          <a:effectLst/>
                        </a:rPr>
                        <a:t>N=3,880</a:t>
                      </a:r>
                      <a:endParaRPr lang="en-GB" sz="1600" dirty="0">
                        <a:effectLst/>
                        <a:latin typeface="Times New Roman"/>
                        <a:ea typeface="Calibri"/>
                        <a:cs typeface="Calibri"/>
                      </a:endParaRPr>
                    </a:p>
                  </a:txBody>
                  <a:tcPr marL="31173" marR="31173" marT="0" marB="0" anchor="ctr"/>
                </a:tc>
                <a:tc hMerge="1">
                  <a:txBody>
                    <a:bodyPr/>
                    <a:lstStyle/>
                    <a:p>
                      <a:endParaRPr lang="en-GB"/>
                    </a:p>
                  </a:txBody>
                  <a:tcPr/>
                </a:tc>
                <a:tc>
                  <a:txBody>
                    <a:bodyPr/>
                    <a:lstStyle/>
                    <a:p>
                      <a:pPr algn="ctr">
                        <a:lnSpc>
                          <a:spcPct val="100000"/>
                        </a:lnSpc>
                        <a:spcBef>
                          <a:spcPts val="0"/>
                        </a:spcBef>
                        <a:spcAft>
                          <a:spcPts val="0"/>
                        </a:spcAft>
                      </a:pPr>
                      <a:r>
                        <a:rPr lang="en-GB" sz="1600" dirty="0" smtClean="0">
                          <a:effectLst/>
                        </a:rPr>
                        <a:t>No</a:t>
                      </a:r>
                      <a:r>
                        <a:rPr lang="en-GB" sz="1600" baseline="0" dirty="0" smtClean="0">
                          <a:effectLst/>
                        </a:rPr>
                        <a:t> medication</a:t>
                      </a:r>
                      <a:r>
                        <a:rPr lang="en-GB" sz="1600" dirty="0" smtClean="0">
                          <a:effectLst/>
                        </a:rPr>
                        <a:t> n=588 </a:t>
                      </a:r>
                      <a:r>
                        <a:rPr lang="en-GB" sz="1600" dirty="0">
                          <a:effectLst/>
                        </a:rPr>
                        <a:t>(15.2%)</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Single NRT</a:t>
                      </a:r>
                    </a:p>
                    <a:p>
                      <a:pPr algn="ctr">
                        <a:lnSpc>
                          <a:spcPct val="100000"/>
                        </a:lnSpc>
                        <a:spcBef>
                          <a:spcPts val="0"/>
                        </a:spcBef>
                        <a:spcAft>
                          <a:spcPts val="0"/>
                        </a:spcAft>
                      </a:pPr>
                      <a:r>
                        <a:rPr lang="en-GB" sz="1600" dirty="0">
                          <a:effectLst/>
                        </a:rPr>
                        <a:t>n=1166 (30.1%)</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Combination NRT</a:t>
                      </a:r>
                      <a:endParaRPr lang="en-GB" sz="1600" dirty="0">
                        <a:effectLst/>
                      </a:endParaRPr>
                    </a:p>
                    <a:p>
                      <a:pPr algn="ctr">
                        <a:lnSpc>
                          <a:spcPct val="100000"/>
                        </a:lnSpc>
                        <a:spcBef>
                          <a:spcPts val="0"/>
                        </a:spcBef>
                        <a:spcAft>
                          <a:spcPts val="0"/>
                        </a:spcAft>
                      </a:pPr>
                      <a:r>
                        <a:rPr lang="en-GB" sz="1600" dirty="0">
                          <a:effectLst/>
                        </a:rPr>
                        <a:t>n=2126 (54.8%)</a:t>
                      </a:r>
                      <a:endParaRPr lang="en-GB" sz="1600" dirty="0">
                        <a:effectLst/>
                        <a:latin typeface="Times New Roman"/>
                        <a:ea typeface="Calibri"/>
                        <a:cs typeface="Calibri"/>
                      </a:endParaRPr>
                    </a:p>
                  </a:txBody>
                  <a:tcPr marL="31173" marR="31173" marT="0" marB="0"/>
                </a:tc>
              </a:tr>
              <a:tr h="266430">
                <a:tc gridSpan="2">
                  <a:txBody>
                    <a:bodyPr/>
                    <a:lstStyle/>
                    <a:p>
                      <a:pPr>
                        <a:lnSpc>
                          <a:spcPct val="100000"/>
                        </a:lnSpc>
                        <a:spcBef>
                          <a:spcPts val="0"/>
                        </a:spcBef>
                        <a:spcAft>
                          <a:spcPts val="0"/>
                        </a:spcAft>
                      </a:pPr>
                      <a:r>
                        <a:rPr lang="en-GB" sz="1600" dirty="0">
                          <a:effectLst/>
                        </a:rPr>
                        <a:t>Age, Mean (SD)</a:t>
                      </a:r>
                      <a:endParaRPr lang="en-GB" sz="1600" dirty="0">
                        <a:effectLst/>
                        <a:latin typeface="Times New Roman"/>
                        <a:ea typeface="Calibri"/>
                        <a:cs typeface="Calibri"/>
                      </a:endParaRPr>
                    </a:p>
                  </a:txBody>
                  <a:tcPr marL="31173" marR="31173" marT="0" marB="0"/>
                </a:tc>
                <a:tc hMerge="1">
                  <a:txBody>
                    <a:bodyPr/>
                    <a:lstStyle/>
                    <a:p>
                      <a:endParaRPr lang="en-GB"/>
                    </a:p>
                  </a:txBody>
                  <a:tcPr/>
                </a:tc>
                <a:tc>
                  <a:txBody>
                    <a:bodyPr/>
                    <a:lstStyle/>
                    <a:p>
                      <a:pPr algn="ctr">
                        <a:lnSpc>
                          <a:spcPct val="100000"/>
                        </a:lnSpc>
                        <a:spcBef>
                          <a:spcPts val="0"/>
                        </a:spcBef>
                        <a:spcAft>
                          <a:spcPts val="0"/>
                        </a:spcAft>
                      </a:pPr>
                      <a:r>
                        <a:rPr lang="en-GB" sz="1600" dirty="0">
                          <a:effectLst/>
                        </a:rPr>
                        <a:t>25.3 (6.0)</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25.7 (6.3)</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26.4 (6.1)</a:t>
                      </a:r>
                      <a:endParaRPr lang="en-GB" sz="1600" dirty="0">
                        <a:effectLst/>
                        <a:latin typeface="Times New Roman"/>
                        <a:ea typeface="Calibri"/>
                        <a:cs typeface="Calibri"/>
                      </a:endParaRPr>
                    </a:p>
                  </a:txBody>
                  <a:tcPr marL="31173" marR="31173" marT="0" marB="0"/>
                </a:tc>
              </a:tr>
              <a:tr h="266430">
                <a:tc gridSpan="2">
                  <a:txBody>
                    <a:bodyPr/>
                    <a:lstStyle/>
                    <a:p>
                      <a:pPr>
                        <a:lnSpc>
                          <a:spcPct val="100000"/>
                        </a:lnSpc>
                        <a:spcBef>
                          <a:spcPts val="0"/>
                        </a:spcBef>
                        <a:spcAft>
                          <a:spcPts val="0"/>
                        </a:spcAft>
                      </a:pPr>
                      <a:r>
                        <a:rPr lang="en-GB" sz="1600" dirty="0">
                          <a:effectLst/>
                        </a:rPr>
                        <a:t>Months pregnant, Mean (SD)</a:t>
                      </a:r>
                      <a:endParaRPr lang="en-GB" sz="1600" dirty="0">
                        <a:effectLst/>
                        <a:latin typeface="Times New Roman"/>
                        <a:ea typeface="Calibri"/>
                        <a:cs typeface="Calibri"/>
                      </a:endParaRPr>
                    </a:p>
                  </a:txBody>
                  <a:tcPr marL="31173" marR="31173" marT="0" marB="0"/>
                </a:tc>
                <a:tc hMerge="1">
                  <a:txBody>
                    <a:bodyPr/>
                    <a:lstStyle/>
                    <a:p>
                      <a:endParaRPr lang="en-GB"/>
                    </a:p>
                  </a:txBody>
                  <a:tcPr/>
                </a:tc>
                <a:tc>
                  <a:txBody>
                    <a:bodyPr/>
                    <a:lstStyle/>
                    <a:p>
                      <a:pPr algn="ctr">
                        <a:lnSpc>
                          <a:spcPct val="100000"/>
                        </a:lnSpc>
                        <a:spcBef>
                          <a:spcPts val="0"/>
                        </a:spcBef>
                        <a:spcAft>
                          <a:spcPts val="0"/>
                        </a:spcAft>
                      </a:pPr>
                      <a:r>
                        <a:rPr lang="en-GB" sz="1600" dirty="0">
                          <a:effectLst/>
                        </a:rPr>
                        <a:t>3.5 (2.1)</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4.3 (1.9)</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4.3 (1.8)</a:t>
                      </a:r>
                      <a:endParaRPr lang="en-GB" sz="1600" dirty="0">
                        <a:effectLst/>
                        <a:latin typeface="Times New Roman"/>
                        <a:ea typeface="Calibri"/>
                        <a:cs typeface="Calibri"/>
                      </a:endParaRPr>
                    </a:p>
                  </a:txBody>
                  <a:tcPr marL="31173" marR="31173" marT="0" marB="0"/>
                </a:tc>
              </a:tr>
              <a:tr h="266430">
                <a:tc gridSpan="2">
                  <a:txBody>
                    <a:bodyPr/>
                    <a:lstStyle/>
                    <a:p>
                      <a:pPr>
                        <a:lnSpc>
                          <a:spcPct val="100000"/>
                        </a:lnSpc>
                        <a:spcBef>
                          <a:spcPts val="0"/>
                        </a:spcBef>
                        <a:spcAft>
                          <a:spcPts val="0"/>
                        </a:spcAft>
                      </a:pPr>
                      <a:r>
                        <a:rPr lang="en-GB" sz="1600" dirty="0">
                          <a:effectLst/>
                        </a:rPr>
                        <a:t>Ethnicity % (n</a:t>
                      </a:r>
                      <a:r>
                        <a:rPr lang="en-GB" sz="1600" dirty="0" smtClean="0">
                          <a:effectLst/>
                        </a:rPr>
                        <a:t>)</a:t>
                      </a:r>
                      <a:endParaRPr lang="en-GB" sz="1600" dirty="0">
                        <a:effectLst/>
                        <a:latin typeface="Times New Roman"/>
                        <a:ea typeface="Calibri"/>
                        <a:cs typeface="Calibri"/>
                      </a:endParaRPr>
                    </a:p>
                  </a:txBody>
                  <a:tcPr marL="31173" marR="31173" marT="0" marB="0"/>
                </a:tc>
                <a:tc hMerge="1">
                  <a:txBody>
                    <a:bodyPr/>
                    <a:lstStyle/>
                    <a:p>
                      <a:endParaRPr lang="en-GB"/>
                    </a:p>
                  </a:txBody>
                  <a:tcPr/>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dirty="0">
                          <a:effectLst/>
                        </a:rPr>
                        <a:t>White</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73.3</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88.2</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90.3 </a:t>
                      </a:r>
                      <a:endParaRPr lang="en-GB" sz="1600" dirty="0">
                        <a:effectLst/>
                        <a:latin typeface="Times New Roman"/>
                        <a:ea typeface="Calibri"/>
                        <a:cs typeface="Calibri"/>
                      </a:endParaRPr>
                    </a:p>
                  </a:txBody>
                  <a:tcPr marL="31173" marR="31173" marT="0" marB="0"/>
                </a:tc>
              </a:tr>
              <a:tr h="266430">
                <a:tc gridSpan="2">
                  <a:txBody>
                    <a:bodyPr/>
                    <a:lstStyle/>
                    <a:p>
                      <a:pPr>
                        <a:lnSpc>
                          <a:spcPct val="100000"/>
                        </a:lnSpc>
                        <a:spcBef>
                          <a:spcPts val="0"/>
                        </a:spcBef>
                        <a:spcAft>
                          <a:spcPts val="0"/>
                        </a:spcAft>
                      </a:pPr>
                      <a:r>
                        <a:rPr lang="en-GB" sz="1600" dirty="0">
                          <a:effectLst/>
                        </a:rPr>
                        <a:t>Occupational grade </a:t>
                      </a:r>
                      <a:r>
                        <a:rPr lang="en-GB" sz="1600" dirty="0" smtClean="0">
                          <a:effectLst/>
                        </a:rPr>
                        <a:t>%</a:t>
                      </a:r>
                      <a:endParaRPr lang="en-GB" sz="1600" dirty="0">
                        <a:effectLst/>
                        <a:latin typeface="Times New Roman"/>
                        <a:ea typeface="Calibri"/>
                        <a:cs typeface="Calibri"/>
                      </a:endParaRPr>
                    </a:p>
                  </a:txBody>
                  <a:tcPr marL="31173" marR="31173" marT="0" marB="0"/>
                </a:tc>
                <a:tc hMerge="1">
                  <a:txBody>
                    <a:bodyPr/>
                    <a:lstStyle/>
                    <a:p>
                      <a:endParaRPr lang="en-GB"/>
                    </a:p>
                  </a:txBody>
                  <a:tcPr/>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a:effectLst/>
                        </a:rPr>
                        <a:t>In employment</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24.1</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38.6</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41.6</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a:effectLst/>
                        </a:rPr>
                        <a:t>Not in employment</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24.7</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44.9</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43.9</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a:effectLst/>
                        </a:rPr>
                        <a:t>Unable to code</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48.5</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11.1</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10.1</a:t>
                      </a:r>
                      <a:endParaRPr lang="en-GB" sz="1600" dirty="0">
                        <a:effectLst/>
                        <a:latin typeface="Times New Roman"/>
                        <a:ea typeface="Calibri"/>
                        <a:cs typeface="Calibri"/>
                      </a:endParaRPr>
                    </a:p>
                  </a:txBody>
                  <a:tcPr marL="31173" marR="31173" marT="0" marB="0"/>
                </a:tc>
              </a:tr>
              <a:tr h="266430">
                <a:tc gridSpan="2">
                  <a:txBody>
                    <a:bodyPr/>
                    <a:lstStyle/>
                    <a:p>
                      <a:pPr>
                        <a:lnSpc>
                          <a:spcPct val="100000"/>
                        </a:lnSpc>
                        <a:spcBef>
                          <a:spcPts val="0"/>
                        </a:spcBef>
                        <a:spcAft>
                          <a:spcPts val="0"/>
                        </a:spcAft>
                      </a:pPr>
                      <a:r>
                        <a:rPr lang="en-GB" sz="1600" dirty="0">
                          <a:effectLst/>
                        </a:rPr>
                        <a:t>Intervention setting </a:t>
                      </a:r>
                      <a:r>
                        <a:rPr lang="en-GB" sz="1600" dirty="0" smtClean="0">
                          <a:effectLst/>
                        </a:rPr>
                        <a:t>% </a:t>
                      </a:r>
                      <a:endParaRPr lang="en-GB" sz="1600" dirty="0">
                        <a:effectLst/>
                        <a:latin typeface="Times New Roman"/>
                        <a:ea typeface="Calibri"/>
                        <a:cs typeface="Calibri"/>
                      </a:endParaRPr>
                    </a:p>
                  </a:txBody>
                  <a:tcPr marL="31173" marR="31173" marT="0" marB="0"/>
                </a:tc>
                <a:tc hMerge="1">
                  <a:txBody>
                    <a:bodyPr/>
                    <a:lstStyle/>
                    <a:p>
                      <a:endParaRPr lang="en-GB"/>
                    </a:p>
                  </a:txBody>
                  <a:tcPr/>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dirty="0">
                          <a:effectLst/>
                        </a:rPr>
                        <a:t>Specialist clinic</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71.8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51.1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49.2</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dirty="0">
                          <a:effectLst/>
                        </a:rPr>
                        <a:t>Home visit </a:t>
                      </a:r>
                      <a:r>
                        <a:rPr lang="en-GB" sz="1600" baseline="30000" dirty="0">
                          <a:effectLst/>
                        </a:rPr>
                        <a:t>a</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16.3</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29.4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36.0</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dirty="0">
                          <a:effectLst/>
                        </a:rPr>
                        <a:t>Primary care</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9.7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12.3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8.5</a:t>
                      </a:r>
                    </a:p>
                  </a:txBody>
                  <a:tcPr marL="31173" marR="31173" marT="0" marB="0"/>
                </a:tc>
              </a:tr>
              <a:tr h="266430">
                <a:tc>
                  <a:txBody>
                    <a:bodyPr/>
                    <a:lstStyle/>
                    <a:p>
                      <a:pPr>
                        <a:lnSpc>
                          <a:spcPct val="100000"/>
                        </a:lnSpc>
                        <a:spcBef>
                          <a:spcPts val="0"/>
                        </a:spcBef>
                        <a:spcAft>
                          <a:spcPts val="0"/>
                        </a:spcAft>
                      </a:pPr>
                      <a:endParaRPr lang="en-GB" sz="1600" dirty="0">
                        <a:effectLst/>
                        <a:latin typeface="+mn-lt"/>
                        <a:ea typeface="Calibri"/>
                        <a:cs typeface="Calibri"/>
                      </a:endParaRPr>
                    </a:p>
                  </a:txBody>
                  <a:tcPr marL="31173" marR="31173" marT="0" marB="0"/>
                </a:tc>
                <a:tc>
                  <a:txBody>
                    <a:bodyPr/>
                    <a:lstStyle/>
                    <a:p>
                      <a:pPr>
                        <a:lnSpc>
                          <a:spcPct val="100000"/>
                        </a:lnSpc>
                        <a:spcBef>
                          <a:spcPts val="0"/>
                        </a:spcBef>
                        <a:spcAft>
                          <a:spcPts val="0"/>
                        </a:spcAft>
                      </a:pPr>
                      <a:r>
                        <a:rPr lang="en-GB" sz="1600" dirty="0" smtClean="0">
                          <a:effectLst/>
                          <a:latin typeface="+mn-lt"/>
                          <a:ea typeface="Calibri"/>
                          <a:cs typeface="Calibri"/>
                        </a:rPr>
                        <a:t>Other</a:t>
                      </a:r>
                      <a:endParaRPr lang="en-GB" sz="1600" dirty="0">
                        <a:effectLst/>
                        <a:latin typeface="+mn-lt"/>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latin typeface="+mn-lt"/>
                          <a:ea typeface="Calibri"/>
                          <a:cs typeface="Calibri"/>
                        </a:rPr>
                        <a:t>2.2</a:t>
                      </a:r>
                      <a:endParaRPr lang="en-GB" sz="1600" dirty="0">
                        <a:effectLst/>
                        <a:latin typeface="+mn-lt"/>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latin typeface="+mn-lt"/>
                          <a:ea typeface="Calibri"/>
                          <a:cs typeface="Calibri"/>
                        </a:rPr>
                        <a:t>7.2</a:t>
                      </a:r>
                      <a:endParaRPr lang="en-GB" sz="1600" dirty="0">
                        <a:effectLst/>
                        <a:latin typeface="+mn-lt"/>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latin typeface="+mn-lt"/>
                        </a:rPr>
                        <a:t>6.4</a:t>
                      </a:r>
                    </a:p>
                  </a:txBody>
                  <a:tcPr marL="31173" marR="31173" marT="0" marB="0"/>
                </a:tc>
              </a:tr>
              <a:tr h="266430">
                <a:tc gridSpan="2">
                  <a:txBody>
                    <a:bodyPr/>
                    <a:lstStyle/>
                    <a:p>
                      <a:pPr>
                        <a:lnSpc>
                          <a:spcPct val="100000"/>
                        </a:lnSpc>
                        <a:spcBef>
                          <a:spcPts val="0"/>
                        </a:spcBef>
                        <a:spcAft>
                          <a:spcPts val="0"/>
                        </a:spcAft>
                      </a:pPr>
                      <a:r>
                        <a:rPr lang="en-GB" sz="1600" dirty="0">
                          <a:effectLst/>
                        </a:rPr>
                        <a:t>Intervention type % </a:t>
                      </a:r>
                      <a:endParaRPr lang="en-GB" sz="1600" dirty="0">
                        <a:effectLst/>
                        <a:latin typeface="Times New Roman"/>
                        <a:ea typeface="Calibri"/>
                        <a:cs typeface="Calibri"/>
                      </a:endParaRPr>
                    </a:p>
                  </a:txBody>
                  <a:tcPr marL="31173" marR="31173" marT="0" marB="0"/>
                </a:tc>
                <a:tc hMerge="1">
                  <a:txBody>
                    <a:bodyPr/>
                    <a:lstStyle/>
                    <a:p>
                      <a:endParaRPr lang="en-GB"/>
                    </a:p>
                  </a:txBody>
                  <a:tcPr/>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a:effectLst/>
                        </a:rPr>
                        <a:t>One-to-one</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79.8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74.1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81.2</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dirty="0">
                          <a:effectLst/>
                        </a:rPr>
                        <a:t> </a:t>
                      </a:r>
                      <a:endParaRPr lang="en-GB" sz="1600" dirty="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a:effectLst/>
                        </a:rPr>
                        <a:t>Group </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1.2</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4.1</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1.3 </a:t>
                      </a:r>
                      <a:endParaRPr lang="en-GB" sz="1600" dirty="0">
                        <a:effectLst/>
                        <a:latin typeface="Times New Roman"/>
                        <a:ea typeface="Calibri"/>
                        <a:cs typeface="Calibri"/>
                      </a:endParaRPr>
                    </a:p>
                  </a:txBody>
                  <a:tcPr marL="31173" marR="31173" marT="0" marB="0"/>
                </a:tc>
              </a:tr>
              <a:tr h="266430">
                <a:tc>
                  <a:txBody>
                    <a:bodyPr/>
                    <a:lstStyle/>
                    <a:p>
                      <a:pPr>
                        <a:lnSpc>
                          <a:spcPct val="100000"/>
                        </a:lnSpc>
                        <a:spcBef>
                          <a:spcPts val="0"/>
                        </a:spcBef>
                        <a:spcAft>
                          <a:spcPts val="0"/>
                        </a:spcAft>
                      </a:pPr>
                      <a:r>
                        <a:rPr lang="en-GB" sz="1600">
                          <a:effectLst/>
                        </a:rPr>
                        <a:t> </a:t>
                      </a:r>
                      <a:endParaRPr lang="en-GB" sz="1600">
                        <a:effectLst/>
                        <a:latin typeface="Times New Roman"/>
                        <a:ea typeface="Calibri"/>
                        <a:cs typeface="Calibri"/>
                      </a:endParaRPr>
                    </a:p>
                  </a:txBody>
                  <a:tcPr marL="31173" marR="31173" marT="0" marB="0"/>
                </a:tc>
                <a:tc>
                  <a:txBody>
                    <a:bodyPr/>
                    <a:lstStyle/>
                    <a:p>
                      <a:pPr>
                        <a:lnSpc>
                          <a:spcPct val="100000"/>
                        </a:lnSpc>
                        <a:spcBef>
                          <a:spcPts val="0"/>
                        </a:spcBef>
                        <a:spcAft>
                          <a:spcPts val="0"/>
                        </a:spcAft>
                      </a:pPr>
                      <a:r>
                        <a:rPr lang="en-GB" sz="1600">
                          <a:effectLst/>
                        </a:rPr>
                        <a:t>Other</a:t>
                      </a:r>
                      <a:endParaRPr lang="en-GB" sz="160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11.4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rPr>
                        <a:t>10.9 </a:t>
                      </a:r>
                      <a:endParaRPr lang="en-GB" sz="1600" dirty="0">
                        <a:effectLst/>
                        <a:latin typeface="Times New Roman"/>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rPr>
                        <a:t>10.9</a:t>
                      </a:r>
                      <a:endParaRPr lang="en-GB" sz="1600" dirty="0">
                        <a:effectLst/>
                        <a:latin typeface="Times New Roman"/>
                        <a:ea typeface="Calibri"/>
                        <a:cs typeface="Calibri"/>
                      </a:endParaRPr>
                    </a:p>
                  </a:txBody>
                  <a:tcPr marL="31173" marR="31173" marT="0" marB="0"/>
                </a:tc>
              </a:tr>
              <a:tr h="266430">
                <a:tc gridSpan="2">
                  <a:txBody>
                    <a:bodyPr/>
                    <a:lstStyle/>
                    <a:p>
                      <a:pPr>
                        <a:lnSpc>
                          <a:spcPct val="100000"/>
                        </a:lnSpc>
                        <a:spcBef>
                          <a:spcPts val="0"/>
                        </a:spcBef>
                        <a:spcAft>
                          <a:spcPts val="0"/>
                        </a:spcAft>
                      </a:pPr>
                      <a:r>
                        <a:rPr lang="en-GB" sz="1600" dirty="0">
                          <a:effectLst/>
                          <a:latin typeface="+mn-lt"/>
                        </a:rPr>
                        <a:t>CO-validated 4-week </a:t>
                      </a:r>
                      <a:r>
                        <a:rPr lang="en-GB" sz="1600" dirty="0" smtClean="0">
                          <a:effectLst/>
                          <a:latin typeface="+mn-lt"/>
                        </a:rPr>
                        <a:t>quit %</a:t>
                      </a:r>
                      <a:endParaRPr lang="en-GB" sz="1600" dirty="0">
                        <a:effectLst/>
                        <a:latin typeface="+mn-lt"/>
                        <a:ea typeface="Calibri"/>
                        <a:cs typeface="Calibri"/>
                      </a:endParaRPr>
                    </a:p>
                  </a:txBody>
                  <a:tcPr marL="31173" marR="31173" marT="0" marB="0"/>
                </a:tc>
                <a:tc hMerge="1">
                  <a:txBody>
                    <a:bodyPr/>
                    <a:lstStyle/>
                    <a:p>
                      <a:endParaRPr lang="en-GB"/>
                    </a:p>
                  </a:txBody>
                  <a:tcPr/>
                </a:tc>
                <a:tc>
                  <a:txBody>
                    <a:bodyPr/>
                    <a:lstStyle/>
                    <a:p>
                      <a:pPr algn="ctr">
                        <a:lnSpc>
                          <a:spcPct val="100000"/>
                        </a:lnSpc>
                        <a:spcBef>
                          <a:spcPts val="0"/>
                        </a:spcBef>
                        <a:spcAft>
                          <a:spcPts val="0"/>
                        </a:spcAft>
                      </a:pPr>
                      <a:r>
                        <a:rPr lang="en-GB" sz="1600" dirty="0">
                          <a:effectLst/>
                          <a:latin typeface="+mn-lt"/>
                        </a:rPr>
                        <a:t>16.3 </a:t>
                      </a:r>
                      <a:endParaRPr lang="en-GB" sz="1600" dirty="0">
                        <a:effectLst/>
                        <a:latin typeface="+mn-lt"/>
                        <a:ea typeface="Calibri"/>
                        <a:cs typeface="Calibri"/>
                      </a:endParaRPr>
                    </a:p>
                  </a:txBody>
                  <a:tcPr marL="31173" marR="31173" marT="0" marB="0"/>
                </a:tc>
                <a:tc>
                  <a:txBody>
                    <a:bodyPr/>
                    <a:lstStyle/>
                    <a:p>
                      <a:pPr algn="ctr">
                        <a:lnSpc>
                          <a:spcPct val="100000"/>
                        </a:lnSpc>
                        <a:spcBef>
                          <a:spcPts val="0"/>
                        </a:spcBef>
                        <a:spcAft>
                          <a:spcPts val="0"/>
                        </a:spcAft>
                      </a:pPr>
                      <a:r>
                        <a:rPr lang="en-GB" sz="1600" dirty="0">
                          <a:effectLst/>
                          <a:latin typeface="+mn-lt"/>
                        </a:rPr>
                        <a:t>24.8 </a:t>
                      </a:r>
                      <a:endParaRPr lang="en-GB" sz="1600" dirty="0">
                        <a:effectLst/>
                        <a:latin typeface="+mn-lt"/>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latin typeface="+mn-lt"/>
                        </a:rPr>
                        <a:t>35.7</a:t>
                      </a:r>
                      <a:endParaRPr lang="en-GB" sz="1600" dirty="0">
                        <a:effectLst/>
                        <a:latin typeface="+mn-lt"/>
                        <a:ea typeface="Calibri"/>
                        <a:cs typeface="Calibri"/>
                      </a:endParaRPr>
                    </a:p>
                  </a:txBody>
                  <a:tcPr marL="31173" marR="31173" marT="0" marB="0"/>
                </a:tc>
              </a:tr>
              <a:tr h="266430">
                <a:tc gridSpan="2">
                  <a:txBody>
                    <a:bodyPr/>
                    <a:lstStyle/>
                    <a:p>
                      <a:pPr>
                        <a:lnSpc>
                          <a:spcPct val="100000"/>
                        </a:lnSpc>
                        <a:spcBef>
                          <a:spcPts val="0"/>
                        </a:spcBef>
                        <a:spcAft>
                          <a:spcPts val="0"/>
                        </a:spcAft>
                      </a:pPr>
                      <a:r>
                        <a:rPr lang="en-GB" sz="1600" dirty="0" smtClean="0">
                          <a:effectLst/>
                          <a:latin typeface="+mn-lt"/>
                          <a:ea typeface="Calibri"/>
                          <a:cs typeface="Calibri"/>
                        </a:rPr>
                        <a:t>Lost to follow-up %</a:t>
                      </a:r>
                      <a:endParaRPr lang="en-GB" sz="1600" dirty="0">
                        <a:effectLst/>
                        <a:latin typeface="+mn-lt"/>
                        <a:ea typeface="Calibri"/>
                        <a:cs typeface="Calibri"/>
                      </a:endParaRPr>
                    </a:p>
                  </a:txBody>
                  <a:tcPr marL="31173" marR="31173" marT="0" marB="0"/>
                </a:tc>
                <a:tc hMerge="1">
                  <a:txBody>
                    <a:bodyPr/>
                    <a:lstStyle/>
                    <a:p>
                      <a:endParaRPr lang="en-GB"/>
                    </a:p>
                  </a:txBody>
                  <a:tcPr/>
                </a:tc>
                <a:tc>
                  <a:txBody>
                    <a:bodyPr/>
                    <a:lstStyle/>
                    <a:p>
                      <a:pPr algn="ctr">
                        <a:lnSpc>
                          <a:spcPct val="100000"/>
                        </a:lnSpc>
                        <a:spcBef>
                          <a:spcPts val="0"/>
                        </a:spcBef>
                        <a:spcAft>
                          <a:spcPts val="0"/>
                        </a:spcAft>
                      </a:pPr>
                      <a:r>
                        <a:rPr lang="en-GB" sz="1600" dirty="0" smtClean="0">
                          <a:effectLst/>
                          <a:latin typeface="+mn-lt"/>
                          <a:ea typeface="Calibri"/>
                          <a:cs typeface="Calibri"/>
                        </a:rPr>
                        <a:t>29.4</a:t>
                      </a:r>
                      <a:endParaRPr lang="en-GB" sz="1600" dirty="0">
                        <a:effectLst/>
                        <a:latin typeface="+mn-lt"/>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latin typeface="+mn-lt"/>
                          <a:ea typeface="Calibri"/>
                          <a:cs typeface="Calibri"/>
                        </a:rPr>
                        <a:t>31.7</a:t>
                      </a:r>
                      <a:endParaRPr lang="en-GB" sz="1600" dirty="0">
                        <a:effectLst/>
                        <a:latin typeface="+mn-lt"/>
                        <a:ea typeface="Calibri"/>
                        <a:cs typeface="Calibri"/>
                      </a:endParaRPr>
                    </a:p>
                  </a:txBody>
                  <a:tcPr marL="31173" marR="31173" marT="0" marB="0"/>
                </a:tc>
                <a:tc>
                  <a:txBody>
                    <a:bodyPr/>
                    <a:lstStyle/>
                    <a:p>
                      <a:pPr algn="ctr">
                        <a:lnSpc>
                          <a:spcPct val="100000"/>
                        </a:lnSpc>
                        <a:spcBef>
                          <a:spcPts val="0"/>
                        </a:spcBef>
                        <a:spcAft>
                          <a:spcPts val="0"/>
                        </a:spcAft>
                      </a:pPr>
                      <a:r>
                        <a:rPr lang="en-GB" sz="1600" dirty="0" smtClean="0">
                          <a:effectLst/>
                          <a:latin typeface="+mn-lt"/>
                          <a:ea typeface="Calibri"/>
                          <a:cs typeface="Calibri"/>
                        </a:rPr>
                        <a:t>21.2</a:t>
                      </a:r>
                      <a:endParaRPr lang="en-GB" sz="1600" dirty="0">
                        <a:effectLst/>
                        <a:latin typeface="+mn-lt"/>
                        <a:ea typeface="Calibri"/>
                        <a:cs typeface="Calibri"/>
                      </a:endParaRPr>
                    </a:p>
                  </a:txBody>
                  <a:tcPr marL="31173" marR="31173" marT="0" marB="0"/>
                </a:tc>
              </a:tr>
            </a:tbl>
          </a:graphicData>
        </a:graphic>
      </p:graphicFrame>
      <p:sp>
        <p:nvSpPr>
          <p:cNvPr id="6" name="TextBox 5"/>
          <p:cNvSpPr txBox="1">
            <a:spLocks noChangeArrowheads="1"/>
          </p:cNvSpPr>
          <p:nvPr/>
        </p:nvSpPr>
        <p:spPr bwMode="auto">
          <a:xfrm>
            <a:off x="0" y="5805488"/>
            <a:ext cx="4103688" cy="307975"/>
          </a:xfrm>
          <a:prstGeom prst="rect">
            <a:avLst/>
          </a:prstGeom>
          <a:noFill/>
          <a:ln w="9525">
            <a:noFill/>
            <a:miter lim="800000"/>
            <a:headEnd/>
            <a:tailEnd/>
          </a:ln>
        </p:spPr>
        <p:txBody>
          <a:bodyPr>
            <a:spAutoFit/>
          </a:bodyPr>
          <a:lstStyle/>
          <a:p>
            <a:pPr marL="180975" indent="-180975"/>
            <a:r>
              <a:rPr lang="en-GB" sz="1400" baseline="30000">
                <a:latin typeface="Calibri" pitchFamily="34" charset="0"/>
                <a:ea typeface="Calibri" pitchFamily="34" charset="0"/>
                <a:cs typeface="Times New Roman" pitchFamily="18" charset="0"/>
              </a:rPr>
              <a:t>a. </a:t>
            </a:r>
            <a:r>
              <a:rPr lang="en-GB" sz="1400">
                <a:latin typeface="Calibri" pitchFamily="34" charset="0"/>
                <a:ea typeface="Calibri" pitchFamily="34" charset="0"/>
                <a:cs typeface="Times New Roman" pitchFamily="18" charset="0"/>
              </a:rPr>
              <a:t>Provided by specialist practitioners in 75% of cases </a:t>
            </a:r>
          </a:p>
        </p:txBody>
      </p:sp>
      <p:sp>
        <p:nvSpPr>
          <p:cNvPr id="9" name="Rounded Rectangle 8"/>
          <p:cNvSpPr/>
          <p:nvPr/>
        </p:nvSpPr>
        <p:spPr>
          <a:xfrm>
            <a:off x="1187450" y="5157788"/>
            <a:ext cx="7272338" cy="287337"/>
          </a:xfrm>
          <a:prstGeom prst="roundRect">
            <a:avLst/>
          </a:prstGeom>
          <a:noFill/>
          <a:ln w="34925">
            <a:solidFill>
              <a:schemeClr val="accent2"/>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7" name="Rectangle 6"/>
          <p:cNvSpPr/>
          <p:nvPr/>
        </p:nvSpPr>
        <p:spPr>
          <a:xfrm>
            <a:off x="539750" y="2781300"/>
            <a:ext cx="8461375" cy="2343150"/>
          </a:xfrm>
          <a:prstGeom prst="rect">
            <a:avLst/>
          </a:prstGeom>
          <a:solidFill>
            <a:srgbClr val="015EA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
        <p:nvSpPr>
          <p:cNvPr id="8" name="Rectangle 7"/>
          <p:cNvSpPr/>
          <p:nvPr/>
        </p:nvSpPr>
        <p:spPr>
          <a:xfrm>
            <a:off x="468313" y="5114925"/>
            <a:ext cx="8461375" cy="627063"/>
          </a:xfrm>
          <a:prstGeom prst="rect">
            <a:avLst/>
          </a:prstGeom>
          <a:solidFill>
            <a:srgbClr val="015EA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0" name="Rectangle 9"/>
          <p:cNvSpPr/>
          <p:nvPr/>
        </p:nvSpPr>
        <p:spPr>
          <a:xfrm>
            <a:off x="251520" y="620688"/>
            <a:ext cx="8461375" cy="2343150"/>
          </a:xfrm>
          <a:prstGeom prst="rect">
            <a:avLst/>
          </a:prstGeom>
          <a:solidFill>
            <a:srgbClr val="015EA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10" grpId="0" animBg="1"/>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1015</TotalTime>
  <Words>2720</Words>
  <Application>Microsoft Office PowerPoint</Application>
  <PresentationFormat>On-screen Show (4:3)</PresentationFormat>
  <Paragraphs>386</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ＭＳ Ｐゴシック</vt:lpstr>
      <vt:lpstr>Arial</vt:lpstr>
      <vt:lpstr>Calibri</vt:lpstr>
      <vt:lpstr>Times New Roman</vt:lpstr>
      <vt:lpstr>Wingdings</vt:lpstr>
      <vt:lpstr>1_Office Theme</vt:lpstr>
      <vt:lpstr>Real-world effectiveness of nicotine replacement therapy in pregnancy</vt:lpstr>
      <vt:lpstr>Background</vt:lpstr>
      <vt:lpstr>Background</vt:lpstr>
      <vt:lpstr>Background</vt:lpstr>
      <vt:lpstr>Objective and research questions</vt:lpstr>
      <vt:lpstr>Sample</vt:lpstr>
      <vt:lpstr>Methods</vt:lpstr>
      <vt:lpstr>Methods</vt:lpstr>
      <vt:lpstr>PowerPoint Presentation</vt:lpstr>
      <vt:lpstr>Predictors of CO-validated 4-week abstinence</vt:lpstr>
      <vt:lpstr>Further results</vt:lpstr>
      <vt:lpstr>Discussion </vt:lpstr>
      <vt:lpstr>Discussion </vt:lpstr>
      <vt:lpstr>Conclusions</vt:lpstr>
      <vt:lpstr>Thank you</vt:lpstr>
    </vt:vector>
  </TitlesOfParts>
  <Company>UCL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Leonie</dc:creator>
  <cp:lastModifiedBy>Leonie Brose</cp:lastModifiedBy>
  <cp:revision>165</cp:revision>
  <dcterms:created xsi:type="dcterms:W3CDTF">2012-08-14T13:31:23Z</dcterms:created>
  <dcterms:modified xsi:type="dcterms:W3CDTF">2013-06-26T18:05:50Z</dcterms:modified>
</cp:coreProperties>
</file>